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handoutMasterIdLst>
    <p:handoutMasterId r:id="rId15"/>
  </p:handoutMasterIdLst>
  <p:sldIdLst>
    <p:sldId id="348" r:id="rId6"/>
    <p:sldId id="367" r:id="rId7"/>
    <p:sldId id="350" r:id="rId8"/>
    <p:sldId id="358" r:id="rId9"/>
    <p:sldId id="364" r:id="rId10"/>
    <p:sldId id="366" r:id="rId11"/>
    <p:sldId id="368" r:id="rId12"/>
    <p:sldId id="32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BDD7EE"/>
    <a:srgbClr val="2F75B5"/>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3" autoAdjust="0"/>
  </p:normalViewPr>
  <p:slideViewPr>
    <p:cSldViewPr snapToGrid="0">
      <p:cViewPr varScale="1">
        <p:scale>
          <a:sx n="60" d="100"/>
          <a:sy n="60" d="100"/>
        </p:scale>
        <p:origin x="147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2D285759-F1AC-4585-BA8B-9C086E5F0A36}" type="datetimeFigureOut">
              <a:rPr lang="en-US" smtClean="0"/>
              <a:t>3/23/2023</a:t>
            </a:fld>
            <a:endParaRPr lang="en-US"/>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7151619B-6A51-45CB-A11B-F130A1B3D817}" type="slidenum">
              <a:rPr lang="en-US" smtClean="0"/>
              <a:t>‹#›</a:t>
            </a:fld>
            <a:endParaRPr lang="en-US"/>
          </a:p>
        </p:txBody>
      </p:sp>
    </p:spTree>
    <p:extLst>
      <p:ext uri="{BB962C8B-B14F-4D97-AF65-F5344CB8AC3E}">
        <p14:creationId xmlns:p14="http://schemas.microsoft.com/office/powerpoint/2010/main" val="238389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376DD49F-8664-4991-B352-1723F0A87323}" type="slidenum">
              <a:rPr lang="en-US" smtClean="0"/>
              <a:t>‹#›</a:t>
            </a:fld>
            <a:endParaRPr lang="en-US"/>
          </a:p>
        </p:txBody>
      </p:sp>
      <p:sp>
        <p:nvSpPr>
          <p:cNvPr id="2" name="Slide Image Placeholder 1"/>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701361" y="4474033"/>
            <a:ext cx="5607679" cy="3660718"/>
          </a:xfrm>
          <a:prstGeom prst="rect">
            <a:avLst/>
          </a:prstGeom>
        </p:spPr>
        <p:txBody>
          <a:bodyPr vert="horz" lIns="92117" tIns="46058" rIns="92117" bIns="460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47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Good afternoon Senator Walsh, Representative Heffernan, Bond Committee Members, Controller General Jones and staff. Thank you for the opportunity to present the Governor’s Recommended Fiscal Year 2024 Capital Budget for public education.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Let me introduce the members of my team joining me today: Associate Secretary for Operations Support Kim Klein, Finance Director Jenn Carlson, and Chief of Staff Meredith Seitz.</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Before I turn it over to my team to walk you through the details, let me share the headline: Given existing funding pressures, we did not approve any requests for new projects in the Fiscal Year 2024 Capital Budget.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That doesn’t mean there aren’t needs.  As many of you probably know from the schools in your own communities, many of our districts have pressing needs. But as we developed the public education capital budget request this year, our top priority was the $188.8 million necessary for previously authorized projects to ensure their continued progress toward completion.  We also prioritized the $15.1 million for Minor Capital Improvement and Equipment (MCI) and Architectural Barrier Removal funding, which benefits public education statewide.  That left no room for new projects.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appreciate the disappointment of some of our district colleagues and recognize the challenges they are facing, and we hope that in future budget years, our request will be able to include some of those needs.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defTabSz="488672">
              <a:defRPr/>
            </a:pPr>
            <a:r>
              <a:rPr lang="en-US" sz="1800" dirty="0"/>
              <a:t>At this time, I would like to turn the presentation over to Jenn Carlson </a:t>
            </a:r>
            <a:r>
              <a:rPr lang="en-US" sz="1800" baseline="0" dirty="0"/>
              <a:t>to walk you through the Governor’s Fiscal Year 2024 </a:t>
            </a:r>
            <a:r>
              <a:rPr lang="en-US" sz="1800" baseline="0"/>
              <a:t>Recommended capital </a:t>
            </a:r>
            <a:r>
              <a:rPr lang="en-US" sz="1800" baseline="0" dirty="0"/>
              <a:t>budget for public education.    </a:t>
            </a:r>
          </a:p>
          <a:p>
            <a:pPr defTabSz="488672">
              <a:defRPr/>
            </a:pPr>
            <a:endParaRPr lang="en-US" sz="1800" baseline="0" dirty="0"/>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defTabSz="921167">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6DD49F-8664-4991-B352-1723F0A87323}" type="slidenum">
              <a:rPr lang="en-US" smtClean="0"/>
              <a:t>1</a:t>
            </a:fld>
            <a:endParaRPr lang="en-US"/>
          </a:p>
        </p:txBody>
      </p:sp>
    </p:spTree>
    <p:extLst>
      <p:ext uri="{BB962C8B-B14F-4D97-AF65-F5344CB8AC3E}">
        <p14:creationId xmlns:p14="http://schemas.microsoft.com/office/powerpoint/2010/main" val="428315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sz="1600" dirty="0">
                <a:latin typeface="Arial" charset="0"/>
              </a:rPr>
              <a:t>The 5 year funding history for major capital projects in public education has ranged from a high of $350.0 million in Fiscal Year 2023, to a low of $145.5 million in Fiscal Year 2019. These allocations include City of Wilmington Education Initiatives and Market Pressure but exclude Minor Capital, Architectural Barrier, and safety and security funds.  </a:t>
            </a:r>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a:p>
        </p:txBody>
      </p:sp>
    </p:spTree>
    <p:extLst>
      <p:ext uri="{BB962C8B-B14F-4D97-AF65-F5344CB8AC3E}">
        <p14:creationId xmlns:p14="http://schemas.microsoft.com/office/powerpoint/2010/main" val="145762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sz="1600" dirty="0">
                <a:latin typeface="Arial" charset="0"/>
              </a:rPr>
              <a:t>Over the same 5 year period, Minor Capital funding has ranged from $13.5 million in Fiscal Year 2021 to $30.0 million in Fiscal Year 2023 which included $15.0 million for Enhanced MCI.  It is important to note that additional funds to this appropriation help alleviate the growing statewide maintenance pressures that result from aging school buildings.  LEAs are also able to utilize these funds to address lead remediation efforts.  These allocations do not include the $160,000 received each year for Architectural Barrier issues.</a:t>
            </a:r>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a:p>
        </p:txBody>
      </p:sp>
    </p:spTree>
    <p:extLst>
      <p:ext uri="{BB962C8B-B14F-4D97-AF65-F5344CB8AC3E}">
        <p14:creationId xmlns:p14="http://schemas.microsoft.com/office/powerpoint/2010/main" val="17875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600" dirty="0">
                <a:latin typeface="Arial" panose="020B0604020202020204" pitchFamily="34" charset="0"/>
                <a:cs typeface="Arial" panose="020B0604020202020204" pitchFamily="34" charset="0"/>
              </a:rPr>
              <a:t>The Governor’s Recommended Fiscal Year 2024 Capital Budget includes just under $216.1 million for public education funding for ongoing projects, including 100 percent state funded projects, market pressure contingency, minor capital improvements, architectural barrier removal and Safety and Security Funding.  There is also $1 million of Safety and Security funding allocated in the operating budget to </a:t>
            </a:r>
            <a:r>
              <a:rPr lang="en-US" sz="1600">
                <a:latin typeface="Arial" panose="020B0604020202020204" pitchFamily="34" charset="0"/>
                <a:cs typeface="Arial" panose="020B0604020202020204" pitchFamily="34" charset="0"/>
              </a:rPr>
              <a:t>address operational needs.  </a:t>
            </a:r>
            <a:r>
              <a:rPr lang="en-US" sz="1600" dirty="0">
                <a:latin typeface="Arial" panose="020B0604020202020204" pitchFamily="34" charset="0"/>
                <a:cs typeface="Arial" panose="020B0604020202020204" pitchFamily="34" charset="0"/>
              </a:rPr>
              <a:t>Please note that funding for the new Bancroft elementary school in Wilmington is recommended within the Office of Management and Budget.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a:p>
        </p:txBody>
      </p:sp>
    </p:spTree>
    <p:extLst>
      <p:ext uri="{BB962C8B-B14F-4D97-AF65-F5344CB8AC3E}">
        <p14:creationId xmlns:p14="http://schemas.microsoft.com/office/powerpoint/2010/main" val="167626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Ongoing projects represented on this slide are those projects that were funded in previous fiscal year bond bills.  The Governor’s Recommended Budget allocation for ongoing projects is a little over $72 million dollars with a remaining State obligation of approximately $145 million for out-year funding.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6DD49F-8664-4991-B352-1723F0A87323}" type="slidenum">
              <a:rPr lang="en-US" smtClean="0"/>
              <a:t>5</a:t>
            </a:fld>
            <a:endParaRPr lang="en-US"/>
          </a:p>
        </p:txBody>
      </p:sp>
    </p:spTree>
    <p:extLst>
      <p:ext uri="{BB962C8B-B14F-4D97-AF65-F5344CB8AC3E}">
        <p14:creationId xmlns:p14="http://schemas.microsoft.com/office/powerpoint/2010/main" val="34601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600" dirty="0">
                <a:latin typeface="Arial" panose="020B0604020202020204" pitchFamily="34" charset="0"/>
                <a:cs typeface="Arial" panose="020B0604020202020204" pitchFamily="34" charset="0"/>
              </a:rPr>
              <a:t>The Governor’s Recommended Budget allocation for 100% State funded projects, both new and ongoing, is over $21 million dollars and there will be a remaining State obligation of over $47 million for out-year funding.</a:t>
            </a:r>
          </a:p>
        </p:txBody>
      </p:sp>
      <p:sp>
        <p:nvSpPr>
          <p:cNvPr id="4" name="Slide Number Placeholder 3"/>
          <p:cNvSpPr>
            <a:spLocks noGrp="1"/>
          </p:cNvSpPr>
          <p:nvPr>
            <p:ph type="sldNum" sz="quarter" idx="10"/>
          </p:nvPr>
        </p:nvSpPr>
        <p:spPr/>
        <p:txBody>
          <a:bodyPr/>
          <a:lstStyle/>
          <a:p>
            <a:fld id="{376DD49F-8664-4991-B352-1723F0A87323}" type="slidenum">
              <a:rPr lang="en-US" smtClean="0"/>
              <a:t>6</a:t>
            </a:fld>
            <a:endParaRPr lang="en-US"/>
          </a:p>
        </p:txBody>
      </p:sp>
    </p:spTree>
    <p:extLst>
      <p:ext uri="{BB962C8B-B14F-4D97-AF65-F5344CB8AC3E}">
        <p14:creationId xmlns:p14="http://schemas.microsoft.com/office/powerpoint/2010/main" val="18304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lead sampling effort has been completed in 10 school districts and 4 charter schools including:  Indian River, Colonial, Capital, Smyrna, Sussex Tech, Polytech, NCCVT, Seaford, Delmar, Woodbridge, MOT, Campus Community School, Freire and Thomas Edison charter schools.</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project is progressing well and is expected to be completed in May.  The schedule is updated regularly and is posted on de.gov/</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schoolwater</a:t>
            </a:r>
            <a:r>
              <a:rPr lang="en-US" sz="1100" dirty="0">
                <a:effectLst/>
                <a:latin typeface="Calibri" panose="020F0502020204030204" pitchFamily="34" charset="0"/>
                <a:ea typeface="Calibri" panose="020F0502020204030204" pitchFamily="34" charset="0"/>
                <a:cs typeface="Times New Roman" panose="02020603050405020304" pitchFamily="18" charset="0"/>
              </a:rPr>
              <a:t> website, along with sampling results as they are completed.</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Results so far indicate that there is not a widespread problem in Delaware schools, but is identifying specific points and areas that need attention to reduce lead risk and exposure.  Currently, over 75% of the results are either non-detect or below the laboratory reporting limit of 2 parts per billion.</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DOE and Public Health are working collaboratively with our school districts and charter schools and providing technical guidance, communications support and other help as needed. </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immediate strategies being employed by schools to reduce risk and exposure include shutting off fixtures, signage for non-consumption points and providing alternate water sources.  The long-term strategies to address lead exposures include fixture removal, replacement and filtration.  As mentioned previously, school districts and charter schools may utilize local funds, as well as MCI and enhanced MCI for lead remediation efforts.   </a:t>
            </a: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Mark may mention the filter first request of $3.8M, which would provide an allocation to each school to support installation of bottle fillers, kitchen faucets and other fixtures </a:t>
            </a:r>
            <a:r>
              <a:rPr lang="en-US" sz="1100">
                <a:effectLst/>
                <a:latin typeface="Calibri" panose="020F0502020204030204" pitchFamily="34" charset="0"/>
                <a:ea typeface="Calibri" panose="020F0502020204030204" pitchFamily="34" charset="0"/>
                <a:cs typeface="Times New Roman" panose="02020603050405020304" pitchFamily="18" charset="0"/>
              </a:rPr>
              <a:t>with filtration.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21167">
              <a:defRP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6DD49F-8664-4991-B352-1723F0A87323}" type="slidenum">
              <a:rPr lang="en-US" smtClean="0"/>
              <a:t>7</a:t>
            </a:fld>
            <a:endParaRPr lang="en-US" dirty="0"/>
          </a:p>
        </p:txBody>
      </p:sp>
    </p:spTree>
    <p:extLst>
      <p:ext uri="{BB962C8B-B14F-4D97-AF65-F5344CB8AC3E}">
        <p14:creationId xmlns:p14="http://schemas.microsoft.com/office/powerpoint/2010/main" val="5032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a:prstGeom prst="rect">
            <a:avLst/>
          </a:prstGeom>
        </p:spPr>
      </p:sp>
      <p:sp>
        <p:nvSpPr>
          <p:cNvPr id="3" name="Notes Placeholder 2"/>
          <p:cNvSpPr>
            <a:spLocks noGrp="1"/>
          </p:cNvSpPr>
          <p:nvPr>
            <p:ph type="body" idx="1"/>
          </p:nvPr>
        </p:nvSpPr>
        <p:spPr>
          <a:xfrm>
            <a:off x="701041" y="4473893"/>
            <a:ext cx="5608320" cy="3660457"/>
          </a:xfrm>
          <a:prstGeom prst="rect">
            <a:avLst/>
          </a:prstGeom>
        </p:spPr>
        <p:txBody>
          <a:bodyPr/>
          <a:lstStyle/>
          <a:p>
            <a:r>
              <a:rPr lang="en-US"/>
              <a:t>That concludes our formal presentation.</a:t>
            </a:r>
            <a:r>
              <a:rPr lang="en-US" baseline="0"/>
              <a:t>  I would like to turn it back over to Secretary Holodick.  </a:t>
            </a:r>
            <a:endParaRPr lang="en-US"/>
          </a:p>
        </p:txBody>
      </p:sp>
      <p:sp>
        <p:nvSpPr>
          <p:cNvPr id="4" name="Slide Number Placeholder 3"/>
          <p:cNvSpPr>
            <a:spLocks noGrp="1"/>
          </p:cNvSpPr>
          <p:nvPr>
            <p:ph type="sldNum" sz="quarter" idx="10"/>
          </p:nvPr>
        </p:nvSpPr>
        <p:spPr/>
        <p:txBody>
          <a:bodyPr/>
          <a:lstStyle/>
          <a:p>
            <a:pPr defTabSz="460583">
              <a:defRPr/>
            </a:pPr>
            <a:fld id="{F0EEB79D-4C5B-084F-98C8-C24C85087C85}" type="slidenum">
              <a:rPr lang="en-US" sz="1300">
                <a:solidFill>
                  <a:prstClr val="black"/>
                </a:solidFill>
                <a:latin typeface="Calibri"/>
              </a:rPr>
              <a:pPr defTabSz="460583">
                <a:defRPr/>
              </a:pPr>
              <a:t>8</a:t>
            </a:fld>
            <a:endParaRPr lang="en-US" sz="1300">
              <a:solidFill>
                <a:prstClr val="black"/>
              </a:solidFill>
              <a:latin typeface="Calibri"/>
            </a:endParaRPr>
          </a:p>
        </p:txBody>
      </p:sp>
    </p:spTree>
    <p:extLst>
      <p:ext uri="{BB962C8B-B14F-4D97-AF65-F5344CB8AC3E}">
        <p14:creationId xmlns:p14="http://schemas.microsoft.com/office/powerpoint/2010/main" val="251478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ECA534-C926-49C5-A073-A1499E492404}"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91219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40820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70953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7"/>
            <a:ext cx="9144000" cy="1647955"/>
          </a:xfrm>
        </p:spPr>
        <p:txBody>
          <a:bodyPr anchor="b"/>
          <a:lstStyle/>
          <a:p>
            <a:r>
              <a:rPr lang="en-US"/>
              <a:t>Click to edit Master title style</a:t>
            </a:r>
          </a:p>
        </p:txBody>
      </p:sp>
      <p:sp>
        <p:nvSpPr>
          <p:cNvPr id="3" name="Subtitle 2"/>
          <p:cNvSpPr>
            <a:spLocks noGrp="1"/>
          </p:cNvSpPr>
          <p:nvPr>
            <p:ph type="subTitle" idx="1"/>
          </p:nvPr>
        </p:nvSpPr>
        <p:spPr>
          <a:xfrm>
            <a:off x="0" y="3869083"/>
            <a:ext cx="9144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8448" y="5924871"/>
            <a:ext cx="2608191" cy="866840"/>
          </a:xfrm>
          <a:prstGeom prst="rect">
            <a:avLst/>
          </a:prstGeom>
        </p:spPr>
      </p:pic>
      <p:grpSp>
        <p:nvGrpSpPr>
          <p:cNvPr id="22" name="Group 21"/>
          <p:cNvGrpSpPr/>
          <p:nvPr userDrawn="1"/>
        </p:nvGrpSpPr>
        <p:grpSpPr>
          <a:xfrm>
            <a:off x="-789" y="5424168"/>
            <a:ext cx="9144000" cy="271346"/>
            <a:chOff x="0" y="2409092"/>
            <a:chExt cx="9144000" cy="685800"/>
          </a:xfrm>
        </p:grpSpPr>
        <p:sp>
          <p:nvSpPr>
            <p:cNvPr id="23" name="Rectangle 22"/>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28" name="Picture 27"/>
          <p:cNvPicPr>
            <a:picLocks noChangeAspect="1"/>
          </p:cNvPicPr>
          <p:nvPr userDrawn="1"/>
        </p:nvPicPr>
        <p:blipFill rotWithShape="1">
          <a:blip r:embed="rId3" cstate="print">
            <a:extLst>
              <a:ext uri="{28A0092B-C50C-407E-A947-70E740481C1C}">
                <a14:useLocalDpi xmlns:a14="http://schemas.microsoft.com/office/drawing/2010/main" val="0"/>
              </a:ext>
            </a:extLst>
          </a:blip>
          <a:srcRect b="10270"/>
          <a:stretch/>
        </p:blipFill>
        <p:spPr>
          <a:xfrm>
            <a:off x="397" y="25055"/>
            <a:ext cx="1828009" cy="2263019"/>
          </a:xfrm>
          <a:prstGeom prst="rect">
            <a:avLst/>
          </a:prstGeom>
        </p:spPr>
      </p:pic>
      <p:pic>
        <p:nvPicPr>
          <p:cNvPr id="29" name="Picture 28"/>
          <p:cNvPicPr>
            <a:picLocks noChangeAspect="1"/>
          </p:cNvPicPr>
          <p:nvPr userDrawn="1"/>
        </p:nvPicPr>
        <p:blipFill rotWithShape="1">
          <a:blip r:embed="rId4" cstate="print">
            <a:extLst>
              <a:ext uri="{28A0092B-C50C-407E-A947-70E740481C1C}">
                <a14:useLocalDpi xmlns:a14="http://schemas.microsoft.com/office/drawing/2010/main" val="0"/>
              </a:ext>
            </a:extLst>
          </a:blip>
          <a:srcRect l="13156"/>
          <a:stretch/>
        </p:blipFill>
        <p:spPr>
          <a:xfrm>
            <a:off x="1828011" y="134754"/>
            <a:ext cx="1857392" cy="2111174"/>
          </a:xfrm>
          <a:prstGeom prst="rect">
            <a:avLst/>
          </a:prstGeom>
        </p:spPr>
      </p:pic>
      <p:pic>
        <p:nvPicPr>
          <p:cNvPr id="30" name="Picture 29"/>
          <p:cNvPicPr>
            <a:picLocks noChangeAspect="1"/>
          </p:cNvPicPr>
          <p:nvPr userDrawn="1"/>
        </p:nvPicPr>
        <p:blipFill rotWithShape="1">
          <a:blip r:embed="rId5" cstate="print">
            <a:extLst>
              <a:ext uri="{28A0092B-C50C-407E-A947-70E740481C1C}">
                <a14:useLocalDpi xmlns:a14="http://schemas.microsoft.com/office/drawing/2010/main" val="0"/>
              </a:ext>
            </a:extLst>
          </a:blip>
          <a:srcRect l="17299" r="2366"/>
          <a:stretch/>
        </p:blipFill>
        <p:spPr>
          <a:xfrm rot="5400000">
            <a:off x="3591764" y="387223"/>
            <a:ext cx="1958894" cy="1828800"/>
          </a:xfrm>
          <a:prstGeom prst="rect">
            <a:avLst/>
          </a:prstGeom>
        </p:spPr>
      </p:pic>
      <p:pic>
        <p:nvPicPr>
          <p:cNvPr id="31" name="Picture 30"/>
          <p:cNvPicPr>
            <a:picLocks noChangeAspect="1"/>
          </p:cNvPicPr>
          <p:nvPr userDrawn="1"/>
        </p:nvPicPr>
        <p:blipFill rotWithShape="1">
          <a:blip r:embed="rId6" cstate="print">
            <a:extLst>
              <a:ext uri="{28A0092B-C50C-407E-A947-70E740481C1C}">
                <a14:useLocalDpi xmlns:a14="http://schemas.microsoft.com/office/drawing/2010/main" val="0"/>
              </a:ext>
            </a:extLst>
          </a:blip>
          <a:srcRect l="5318" r="30876"/>
          <a:stretch/>
        </p:blipFill>
        <p:spPr>
          <a:xfrm>
            <a:off x="7315200" y="368433"/>
            <a:ext cx="1828800" cy="1910765"/>
          </a:xfrm>
          <a:prstGeom prst="rect">
            <a:avLst/>
          </a:prstGeom>
        </p:spPr>
      </p:pic>
      <p:pic>
        <p:nvPicPr>
          <p:cNvPr id="32" name="Picture 31"/>
          <p:cNvPicPr>
            <a:picLocks noChangeAspect="1"/>
          </p:cNvPicPr>
          <p:nvPr userDrawn="1"/>
        </p:nvPicPr>
        <p:blipFill rotWithShape="1">
          <a:blip r:embed="rId7" cstate="print">
            <a:extLst>
              <a:ext uri="{28A0092B-C50C-407E-A947-70E740481C1C}">
                <a14:useLocalDpi xmlns:a14="http://schemas.microsoft.com/office/drawing/2010/main" val="0"/>
              </a:ext>
            </a:extLst>
          </a:blip>
          <a:srcRect l="4507" t="9554" b="23329"/>
          <a:stretch/>
        </p:blipFill>
        <p:spPr>
          <a:xfrm flipH="1">
            <a:off x="5485611" y="355367"/>
            <a:ext cx="1828009" cy="1926886"/>
          </a:xfrm>
          <a:prstGeom prst="rect">
            <a:avLst/>
          </a:prstGeom>
        </p:spPr>
      </p:pic>
      <p:grpSp>
        <p:nvGrpSpPr>
          <p:cNvPr id="33" name="Group 32"/>
          <p:cNvGrpSpPr/>
          <p:nvPr userDrawn="1"/>
        </p:nvGrpSpPr>
        <p:grpSpPr>
          <a:xfrm>
            <a:off x="0" y="0"/>
            <a:ext cx="9144000" cy="379849"/>
            <a:chOff x="0" y="2409092"/>
            <a:chExt cx="9144000" cy="685800"/>
          </a:xfrm>
        </p:grpSpPr>
        <p:sp>
          <p:nvSpPr>
            <p:cNvPr id="34" name="Rectangle 33"/>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Rectangle 35"/>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Rectangle 36"/>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8" name="Rectangle 37"/>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87497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486835"/>
            <a:ext cx="5562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163275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cstate="print">
            <a:extLst>
              <a:ext uri="{28A0092B-C50C-407E-A947-70E740481C1C}">
                <a14:useLocalDpi xmlns:a14="http://schemas.microsoft.com/office/drawing/2010/main" val="0"/>
              </a:ext>
            </a:extLst>
          </a:blip>
          <a:srcRect b="10270"/>
          <a:stretch/>
        </p:blipFill>
        <p:spPr>
          <a:xfrm>
            <a:off x="397" y="3279001"/>
            <a:ext cx="1828009" cy="2263019"/>
          </a:xfrm>
          <a:prstGeom prst="rect">
            <a:avLst/>
          </a:prstGeom>
        </p:spPr>
      </p:pic>
      <p:pic>
        <p:nvPicPr>
          <p:cNvPr id="40" name="Picture 39"/>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56"/>
          <a:stretch/>
        </p:blipFill>
        <p:spPr>
          <a:xfrm>
            <a:off x="1828011" y="3388700"/>
            <a:ext cx="1857392" cy="2111174"/>
          </a:xfrm>
          <a:prstGeom prst="rect">
            <a:avLst/>
          </a:prstGeom>
        </p:spPr>
      </p:pic>
      <p:pic>
        <p:nvPicPr>
          <p:cNvPr id="41" name="Picture 40"/>
          <p:cNvPicPr>
            <a:picLocks noChangeAspect="1"/>
          </p:cNvPicPr>
          <p:nvPr userDrawn="1"/>
        </p:nvPicPr>
        <p:blipFill rotWithShape="1">
          <a:blip r:embed="rId4" cstate="print">
            <a:extLst>
              <a:ext uri="{28A0092B-C50C-407E-A947-70E740481C1C}">
                <a14:useLocalDpi xmlns:a14="http://schemas.microsoft.com/office/drawing/2010/main" val="0"/>
              </a:ext>
            </a:extLst>
          </a:blip>
          <a:srcRect l="17299" r="2366"/>
          <a:stretch/>
        </p:blipFill>
        <p:spPr>
          <a:xfrm rot="5400000">
            <a:off x="3591764" y="3641169"/>
            <a:ext cx="1958894" cy="1828800"/>
          </a:xfrm>
          <a:prstGeom prst="rect">
            <a:avLst/>
          </a:prstGeom>
        </p:spPr>
      </p:pic>
      <p:pic>
        <p:nvPicPr>
          <p:cNvPr id="42" name="Picture 41"/>
          <p:cNvPicPr>
            <a:picLocks noChangeAspect="1"/>
          </p:cNvPicPr>
          <p:nvPr userDrawn="1"/>
        </p:nvPicPr>
        <p:blipFill rotWithShape="1">
          <a:blip r:embed="rId5" cstate="print">
            <a:extLst>
              <a:ext uri="{28A0092B-C50C-407E-A947-70E740481C1C}">
                <a14:useLocalDpi xmlns:a14="http://schemas.microsoft.com/office/drawing/2010/main" val="0"/>
              </a:ext>
            </a:extLst>
          </a:blip>
          <a:srcRect l="5318" r="30876"/>
          <a:stretch/>
        </p:blipFill>
        <p:spPr>
          <a:xfrm>
            <a:off x="7315200" y="3622379"/>
            <a:ext cx="1828800" cy="1910765"/>
          </a:xfrm>
          <a:prstGeom prst="rect">
            <a:avLst/>
          </a:prstGeom>
        </p:spPr>
      </p:pic>
      <p:pic>
        <p:nvPicPr>
          <p:cNvPr id="43" name="Picture 42"/>
          <p:cNvPicPr>
            <a:picLocks noChangeAspect="1"/>
          </p:cNvPicPr>
          <p:nvPr userDrawn="1"/>
        </p:nvPicPr>
        <p:blipFill rotWithShape="1">
          <a:blip r:embed="rId6" cstate="print">
            <a:extLst>
              <a:ext uri="{28A0092B-C50C-407E-A947-70E740481C1C}">
                <a14:useLocalDpi xmlns:a14="http://schemas.microsoft.com/office/drawing/2010/main" val="0"/>
              </a:ext>
            </a:extLst>
          </a:blip>
          <a:srcRect l="4507" t="9554" b="23329"/>
          <a:stretch/>
        </p:blipFill>
        <p:spPr>
          <a:xfrm flipH="1">
            <a:off x="5485611" y="3609313"/>
            <a:ext cx="1828009" cy="1926886"/>
          </a:xfrm>
          <a:prstGeom prst="rect">
            <a:avLst/>
          </a:prstGeom>
        </p:spPr>
      </p:pic>
      <p:sp>
        <p:nvSpPr>
          <p:cNvPr id="2" name="Title 1"/>
          <p:cNvSpPr>
            <a:spLocks noGrp="1"/>
          </p:cNvSpPr>
          <p:nvPr>
            <p:ph type="title"/>
          </p:nvPr>
        </p:nvSpPr>
        <p:spPr>
          <a:xfrm>
            <a:off x="360" y="1762016"/>
            <a:ext cx="9143639" cy="209626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360" y="306643"/>
            <a:ext cx="914363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7" name="Picture 16" descr="ddoe.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1108" y="6132728"/>
            <a:ext cx="1861783" cy="618769"/>
          </a:xfrm>
          <a:prstGeom prst="rect">
            <a:avLst/>
          </a:prstGeom>
        </p:spPr>
      </p:pic>
      <p:grpSp>
        <p:nvGrpSpPr>
          <p:cNvPr id="27" name="Group 26"/>
          <p:cNvGrpSpPr/>
          <p:nvPr userDrawn="1"/>
        </p:nvGrpSpPr>
        <p:grpSpPr>
          <a:xfrm>
            <a:off x="0" y="0"/>
            <a:ext cx="9144000" cy="379849"/>
            <a:chOff x="0" y="2409092"/>
            <a:chExt cx="9144000" cy="685800"/>
          </a:xfrm>
        </p:grpSpPr>
        <p:sp>
          <p:nvSpPr>
            <p:cNvPr id="28" name="Rectangle 27"/>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Rectangle 28"/>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ectangle 29"/>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33" name="Group 32"/>
          <p:cNvGrpSpPr/>
          <p:nvPr userDrawn="1"/>
        </p:nvGrpSpPr>
        <p:grpSpPr>
          <a:xfrm>
            <a:off x="-789" y="5424168"/>
            <a:ext cx="9144000" cy="271346"/>
            <a:chOff x="0" y="2409092"/>
            <a:chExt cx="9144000" cy="685800"/>
          </a:xfrm>
        </p:grpSpPr>
        <p:sp>
          <p:nvSpPr>
            <p:cNvPr id="34" name="Rectangle 33"/>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Rectangle 35"/>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Rectangle 36"/>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8" name="Rectangle 37"/>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0767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486835"/>
            <a:ext cx="5562600" cy="365125"/>
          </a:xfr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20197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486835"/>
            <a:ext cx="5562600" cy="365125"/>
          </a:xfrm>
        </p:spPr>
        <p:txBody>
          <a:bodyPr/>
          <a:lstStyle>
            <a:lvl1pPr algn="l">
              <a:defRPr/>
            </a:lvl1pPr>
          </a:lstStyle>
          <a:p>
            <a:endParaRPr lang="en-US"/>
          </a:p>
        </p:txBody>
      </p:sp>
      <p:sp>
        <p:nvSpPr>
          <p:cNvPr id="9" name="Slide Number Placeholder 8"/>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83888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582780" y="6486835"/>
            <a:ext cx="5437020" cy="365125"/>
          </a:xfrm>
        </p:spPr>
        <p:txBody>
          <a:bodyPr/>
          <a:lstStyle/>
          <a:p>
            <a:endParaRPr lang="en-US"/>
          </a:p>
        </p:txBody>
      </p:sp>
      <p:sp>
        <p:nvSpPr>
          <p:cNvPr id="5" name="Slide Number Placeholder 4"/>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886073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294055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8978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ECA534-C926-49C5-A073-A1499E492404}"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70492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ECA534-C926-49C5-A073-A1499E492404}"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66660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CA534-C926-49C5-A073-A1499E492404}"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91885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CA534-C926-49C5-A073-A1499E492404}"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67816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CA534-C926-49C5-A073-A1499E492404}"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73465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ECA534-C926-49C5-A073-A1499E492404}"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3611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ECA534-C926-49C5-A073-A1499E492404}"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98390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ECA534-C926-49C5-A073-A1499E492404}" type="datetimeFigureOut">
              <a:rPr lang="en-US" smtClean="0"/>
              <a:t>3/23/2023</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02728B-44A6-48A9-9850-E834E49C8380}" type="slidenum">
              <a:rPr lang="en-US" smtClean="0"/>
              <a:t>‹#›</a:t>
            </a:fld>
            <a:endParaRPr lang="en-US"/>
          </a:p>
        </p:txBody>
      </p:sp>
    </p:spTree>
    <p:extLst>
      <p:ext uri="{BB962C8B-B14F-4D97-AF65-F5344CB8AC3E}">
        <p14:creationId xmlns:p14="http://schemas.microsoft.com/office/powerpoint/2010/main" val="428623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56630"/>
            <a:ext cx="8229600" cy="48282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86835"/>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4868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8683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pPr/>
              <a:t>‹#›</a:t>
            </a:fld>
            <a:endParaRPr lang="en-US"/>
          </a:p>
        </p:txBody>
      </p:sp>
      <p:grpSp>
        <p:nvGrpSpPr>
          <p:cNvPr id="13" name="Group 12"/>
          <p:cNvGrpSpPr/>
          <p:nvPr userDrawn="1"/>
        </p:nvGrpSpPr>
        <p:grpSpPr>
          <a:xfrm>
            <a:off x="0" y="6304166"/>
            <a:ext cx="9144000" cy="64384"/>
            <a:chOff x="0" y="2409092"/>
            <a:chExt cx="9144000" cy="685800"/>
          </a:xfrm>
        </p:grpSpPr>
        <p:sp>
          <p:nvSpPr>
            <p:cNvPr id="14" name="Rectangle 13"/>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6003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89"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0270"/>
          <a:stretch/>
        </p:blipFill>
        <p:spPr>
          <a:xfrm>
            <a:off x="397" y="25055"/>
            <a:ext cx="1828009" cy="226301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3156"/>
          <a:stretch/>
        </p:blipFill>
        <p:spPr>
          <a:xfrm>
            <a:off x="1828011" y="134754"/>
            <a:ext cx="1857392" cy="2111174"/>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299" r="2366"/>
          <a:stretch/>
        </p:blipFill>
        <p:spPr>
          <a:xfrm rot="5400000">
            <a:off x="3591764" y="387223"/>
            <a:ext cx="1958894" cy="182880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5318" r="30876"/>
          <a:stretch/>
        </p:blipFill>
        <p:spPr>
          <a:xfrm>
            <a:off x="7315200" y="368433"/>
            <a:ext cx="1828800" cy="1910765"/>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4507" t="9554" b="23329"/>
          <a:stretch/>
        </p:blipFill>
        <p:spPr>
          <a:xfrm flipH="1">
            <a:off x="5485611" y="355367"/>
            <a:ext cx="1828009" cy="1926886"/>
          </a:xfrm>
          <a:prstGeom prst="rect">
            <a:avLst/>
          </a:prstGeom>
        </p:spPr>
      </p:pic>
      <p:grpSp>
        <p:nvGrpSpPr>
          <p:cNvPr id="10" name="Group 9"/>
          <p:cNvGrpSpPr/>
          <p:nvPr/>
        </p:nvGrpSpPr>
        <p:grpSpPr>
          <a:xfrm>
            <a:off x="0" y="0"/>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28" name="Picture 27"/>
          <p:cNvPicPr>
            <a:picLocks noChangeAspect="1"/>
          </p:cNvPicPr>
          <p:nvPr/>
        </p:nvPicPr>
        <p:blipFill rotWithShape="1">
          <a:blip r:embed="rId8"/>
          <a:srcRect l="39074" t="78559" r="43796" b="13539"/>
          <a:stretch/>
        </p:blipFill>
        <p:spPr>
          <a:xfrm>
            <a:off x="2577305" y="5826181"/>
            <a:ext cx="3670424" cy="952326"/>
          </a:xfrm>
          <a:prstGeom prst="rect">
            <a:avLst/>
          </a:prstGeom>
        </p:spPr>
      </p:pic>
      <p:sp>
        <p:nvSpPr>
          <p:cNvPr id="32" name="Title 1"/>
          <p:cNvSpPr>
            <a:spLocks noGrp="1"/>
          </p:cNvSpPr>
          <p:nvPr>
            <p:ph type="ctrTitle"/>
          </p:nvPr>
        </p:nvSpPr>
        <p:spPr>
          <a:xfrm>
            <a:off x="0" y="2229230"/>
            <a:ext cx="9144000" cy="1702690"/>
          </a:xfrm>
          <a:solidFill>
            <a:srgbClr val="1F497D"/>
          </a:solidFill>
        </p:spPr>
        <p:txBody>
          <a:bodyPr anchor="ctr">
            <a:noAutofit/>
          </a:bodyPr>
          <a:lstStyle/>
          <a:p>
            <a:r>
              <a:rPr lang="en-US" sz="4000" b="1">
                <a:solidFill>
                  <a:schemeClr val="bg1"/>
                </a:solidFill>
              </a:rPr>
              <a:t>Governor’s Recommended</a:t>
            </a:r>
            <a:br>
              <a:rPr lang="en-US" sz="4000" b="1">
                <a:solidFill>
                  <a:schemeClr val="bg1"/>
                </a:solidFill>
              </a:rPr>
            </a:br>
            <a:r>
              <a:rPr lang="en-US" sz="4000" b="1">
                <a:solidFill>
                  <a:schemeClr val="bg1"/>
                </a:solidFill>
              </a:rPr>
              <a:t>CAPITAL BUDGET</a:t>
            </a: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140" y="2393567"/>
            <a:ext cx="1523925" cy="1462554"/>
          </a:xfrm>
          <a:prstGeom prst="rect">
            <a:avLst/>
          </a:prstGeom>
        </p:spPr>
      </p:pic>
      <p:sp>
        <p:nvSpPr>
          <p:cNvPr id="2" name="TextBox 1">
            <a:extLst>
              <a:ext uri="{FF2B5EF4-FFF2-40B4-BE49-F238E27FC236}">
                <a16:creationId xmlns:a16="http://schemas.microsoft.com/office/drawing/2014/main" id="{4AE40E2D-D9B4-4F70-BB6F-A5C5C59D1FC7}"/>
              </a:ext>
            </a:extLst>
          </p:cNvPr>
          <p:cNvSpPr txBox="1"/>
          <p:nvPr/>
        </p:nvSpPr>
        <p:spPr>
          <a:xfrm>
            <a:off x="3017520" y="4454434"/>
            <a:ext cx="2468091" cy="646331"/>
          </a:xfrm>
          <a:prstGeom prst="rect">
            <a:avLst/>
          </a:prstGeom>
          <a:noFill/>
        </p:spPr>
        <p:txBody>
          <a:bodyPr wrap="square" rtlCol="0">
            <a:spAutoFit/>
          </a:bodyPr>
          <a:lstStyle/>
          <a:p>
            <a:pPr algn="ctr"/>
            <a:r>
              <a:rPr lang="en-US" sz="3600"/>
              <a:t>March</a:t>
            </a:r>
            <a:r>
              <a:rPr lang="en-US" sz="3000"/>
              <a:t> 2023</a:t>
            </a:r>
          </a:p>
        </p:txBody>
      </p:sp>
    </p:spTree>
    <p:extLst>
      <p:ext uri="{BB962C8B-B14F-4D97-AF65-F5344CB8AC3E}">
        <p14:creationId xmlns:p14="http://schemas.microsoft.com/office/powerpoint/2010/main" val="401459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chemeClr val="bg1"/>
                </a:solidFill>
              </a:rPr>
              <a:t>Major Capital  </a:t>
            </a:r>
          </a:p>
          <a:p>
            <a:pPr algn="ctr"/>
            <a:r>
              <a:rPr lang="en-US" sz="4800" b="1">
                <a:solidFill>
                  <a:schemeClr val="bg1"/>
                </a:solidFill>
              </a:rPr>
              <a:t>5 Year Funding History</a:t>
            </a:r>
          </a:p>
        </p:txBody>
      </p:sp>
      <p:grpSp>
        <p:nvGrpSpPr>
          <p:cNvPr id="4" name="Group 3"/>
          <p:cNvGrpSpPr/>
          <p:nvPr/>
        </p:nvGrpSpPr>
        <p:grpSpPr>
          <a:xfrm>
            <a:off x="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2" name="Content Placeholder 2"/>
          <p:cNvSpPr txBox="1">
            <a:spLocks/>
          </p:cNvSpPr>
          <p:nvPr/>
        </p:nvSpPr>
        <p:spPr>
          <a:xfrm>
            <a:off x="0" y="1172094"/>
            <a:ext cx="9144000" cy="51320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 </a:t>
            </a:r>
          </a:p>
          <a:p>
            <a:pPr marL="342892" lvl="1" indent="0">
              <a:buNone/>
            </a:pPr>
            <a:endParaRPr lang="en-US" sz="3600"/>
          </a:p>
          <a:p>
            <a:pPr lvl="1"/>
            <a:endParaRPr lang="en-US" sz="360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59412925"/>
              </p:ext>
            </p:extLst>
          </p:nvPr>
        </p:nvGraphicFramePr>
        <p:xfrm>
          <a:off x="1541857" y="1472847"/>
          <a:ext cx="5571637" cy="3992142"/>
        </p:xfrm>
        <a:graphic>
          <a:graphicData uri="http://schemas.openxmlformats.org/drawingml/2006/table">
            <a:tbl>
              <a:tblPr/>
              <a:tblGrid>
                <a:gridCol w="3164614">
                  <a:extLst>
                    <a:ext uri="{9D8B030D-6E8A-4147-A177-3AD203B41FA5}">
                      <a16:colId xmlns:a16="http://schemas.microsoft.com/office/drawing/2014/main" val="3825028937"/>
                    </a:ext>
                  </a:extLst>
                </a:gridCol>
                <a:gridCol w="2407023">
                  <a:extLst>
                    <a:ext uri="{9D8B030D-6E8A-4147-A177-3AD203B41FA5}">
                      <a16:colId xmlns:a16="http://schemas.microsoft.com/office/drawing/2014/main" val="2605430078"/>
                    </a:ext>
                  </a:extLst>
                </a:gridCol>
              </a:tblGrid>
              <a:tr h="665357">
                <a:tc>
                  <a:txBody>
                    <a:bodyPr/>
                    <a:lstStyle/>
                    <a:p>
                      <a:pPr algn="ctr" fontAlgn="b"/>
                      <a:r>
                        <a:rPr lang="en-US" sz="3600" b="1" i="0" u="none" strike="noStrike">
                          <a:solidFill>
                            <a:schemeClr val="tx1"/>
                          </a:solidFill>
                          <a:effectLst/>
                          <a:latin typeface="Calibri" panose="020F0502020204030204" pitchFamily="34" charset="0"/>
                        </a:rPr>
                        <a:t>Fiscal Year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1" i="0" u="none" strike="noStrike">
                          <a:solidFill>
                            <a:schemeClr val="tx1"/>
                          </a:solidFill>
                          <a:effectLst/>
                          <a:latin typeface="Calibri" panose="020F0502020204030204" pitchFamily="34" charset="0"/>
                        </a:rPr>
                        <a:t>Amount*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6051783"/>
                  </a:ext>
                </a:extLst>
              </a:tr>
              <a:tr h="665357">
                <a:tc>
                  <a:txBody>
                    <a:bodyPr/>
                    <a:lstStyle/>
                    <a:p>
                      <a:pPr algn="ctr" fontAlgn="b"/>
                      <a:r>
                        <a:rPr lang="en-US" sz="3600" b="0" i="0" u="none" strike="noStrike">
                          <a:solidFill>
                            <a:schemeClr val="tx1"/>
                          </a:solidFill>
                          <a:effectLst/>
                          <a:latin typeface="Calibri" panose="020F0502020204030204" pitchFamily="34" charset="0"/>
                        </a:rPr>
                        <a:t>2019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685800" fontAlgn="b"/>
                      <a:r>
                        <a:rPr lang="en-US" sz="3600" b="0" i="0" u="none" strike="noStrike">
                          <a:solidFill>
                            <a:schemeClr val="tx1"/>
                          </a:solidFill>
                          <a:effectLst/>
                          <a:latin typeface="Calibri" panose="020F0502020204030204" pitchFamily="34" charset="0"/>
                        </a:rPr>
                        <a:t>$145,449.7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849157"/>
                  </a:ext>
                </a:extLst>
              </a:tr>
              <a:tr h="665357">
                <a:tc>
                  <a:txBody>
                    <a:bodyPr/>
                    <a:lstStyle/>
                    <a:p>
                      <a:pPr algn="ctr" fontAlgn="b"/>
                      <a:r>
                        <a:rPr lang="en-US" sz="3600" b="0" i="0" u="none" strike="noStrike">
                          <a:solidFill>
                            <a:schemeClr val="tx1"/>
                          </a:solidFill>
                          <a:effectLst/>
                          <a:latin typeface="Calibri" panose="020F0502020204030204" pitchFamily="34" charset="0"/>
                        </a:rPr>
                        <a:t>2020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783" rtl="0" eaLnBrk="1" fontAlgn="b" latinLnBrk="0" hangingPunct="1">
                        <a:lnSpc>
                          <a:spcPct val="100000"/>
                        </a:lnSpc>
                        <a:spcBef>
                          <a:spcPts val="0"/>
                        </a:spcBef>
                        <a:spcAft>
                          <a:spcPts val="0"/>
                        </a:spcAft>
                        <a:buClrTx/>
                        <a:buSzTx/>
                        <a:buFontTx/>
                        <a:buNone/>
                        <a:tabLst/>
                        <a:defRPr/>
                      </a:pPr>
                      <a:r>
                        <a:rPr lang="en-US" sz="3600" b="0" i="0" u="none" strike="noStrike">
                          <a:solidFill>
                            <a:schemeClr val="tx1"/>
                          </a:solidFill>
                          <a:effectLst/>
                          <a:latin typeface="Calibri" panose="020F0502020204030204" pitchFamily="34" charset="0"/>
                        </a:rPr>
                        <a:t>$145,505.9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035121"/>
                  </a:ext>
                </a:extLst>
              </a:tr>
              <a:tr h="665357">
                <a:tc>
                  <a:txBody>
                    <a:bodyPr/>
                    <a:lstStyle/>
                    <a:p>
                      <a:pPr algn="ctr" fontAlgn="b"/>
                      <a:r>
                        <a:rPr lang="en-US" sz="3600" b="0" i="0" u="none" strike="noStrike">
                          <a:solidFill>
                            <a:schemeClr val="tx1"/>
                          </a:solidFill>
                          <a:effectLst/>
                          <a:latin typeface="Calibri" panose="020F0502020204030204" pitchFamily="34" charset="0"/>
                        </a:rPr>
                        <a:t>2021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$162,017.9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481945"/>
                  </a:ext>
                </a:extLst>
              </a:tr>
              <a:tr h="665357">
                <a:tc>
                  <a:txBody>
                    <a:bodyPr/>
                    <a:lstStyle/>
                    <a:p>
                      <a:pPr algn="ctr" fontAlgn="b"/>
                      <a:r>
                        <a:rPr lang="en-US" sz="3600" b="0" i="0" u="none" strike="noStrike">
                          <a:solidFill>
                            <a:schemeClr val="tx1"/>
                          </a:solidFill>
                          <a:effectLst/>
                          <a:latin typeface="Calibri" panose="020F0502020204030204" pitchFamily="34" charset="0"/>
                        </a:rPr>
                        <a:t>2022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$229,358.0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434860"/>
                  </a:ext>
                </a:extLst>
              </a:tr>
              <a:tr h="665357">
                <a:tc>
                  <a:txBody>
                    <a:bodyPr/>
                    <a:lstStyle/>
                    <a:p>
                      <a:pPr algn="ctr" fontAlgn="b"/>
                      <a:r>
                        <a:rPr lang="en-US" sz="3600" b="0" i="0" u="none" strike="noStrike">
                          <a:solidFill>
                            <a:schemeClr val="tx1"/>
                          </a:solidFill>
                          <a:effectLst/>
                          <a:latin typeface="Calibri" panose="020F0502020204030204" pitchFamily="34" charset="0"/>
                        </a:rPr>
                        <a:t>2023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 $350,049.9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176909"/>
                  </a:ext>
                </a:extLst>
              </a:tr>
            </a:tbl>
          </a:graphicData>
        </a:graphic>
      </p:graphicFrame>
      <p:sp>
        <p:nvSpPr>
          <p:cNvPr id="2" name="TextBox 1">
            <a:extLst>
              <a:ext uri="{FF2B5EF4-FFF2-40B4-BE49-F238E27FC236}">
                <a16:creationId xmlns:a16="http://schemas.microsoft.com/office/drawing/2014/main" id="{B964EAD9-D89D-40EE-B728-7DED459BE36E}"/>
              </a:ext>
            </a:extLst>
          </p:cNvPr>
          <p:cNvSpPr txBox="1"/>
          <p:nvPr/>
        </p:nvSpPr>
        <p:spPr>
          <a:xfrm>
            <a:off x="0" y="6091551"/>
            <a:ext cx="8489335" cy="276999"/>
          </a:xfrm>
          <a:prstGeom prst="rect">
            <a:avLst/>
          </a:prstGeom>
          <a:noFill/>
        </p:spPr>
        <p:txBody>
          <a:bodyPr wrap="square" rtlCol="0">
            <a:spAutoFit/>
          </a:bodyPr>
          <a:lstStyle/>
          <a:p>
            <a:r>
              <a:rPr lang="en-US" sz="1200" dirty="0"/>
              <a:t>*Includes City of Wilmington Education Initiatives funded within OMB and Market Pressure.  </a:t>
            </a:r>
          </a:p>
        </p:txBody>
      </p:sp>
      <p:pic>
        <p:nvPicPr>
          <p:cNvPr id="13" name="Picture 12">
            <a:extLst>
              <a:ext uri="{FF2B5EF4-FFF2-40B4-BE49-F238E27FC236}">
                <a16:creationId xmlns:a16="http://schemas.microsoft.com/office/drawing/2014/main" id="{167699E5-815F-4F2B-8137-F4FF1C586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8384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chemeClr val="bg1"/>
                </a:solidFill>
              </a:rPr>
              <a:t>Minor Capital </a:t>
            </a:r>
          </a:p>
          <a:p>
            <a:pPr algn="ctr"/>
            <a:r>
              <a:rPr lang="en-US" sz="4800" b="1">
                <a:solidFill>
                  <a:schemeClr val="bg1"/>
                </a:solidFill>
              </a:rPr>
              <a:t>5 Year Funding History</a:t>
            </a:r>
          </a:p>
        </p:txBody>
      </p:sp>
      <p:grpSp>
        <p:nvGrpSpPr>
          <p:cNvPr id="4" name="Group 3"/>
          <p:cNvGrpSpPr/>
          <p:nvPr/>
        </p:nvGrpSpPr>
        <p:grpSpPr>
          <a:xfrm>
            <a:off x="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2" name="Content Placeholder 2"/>
          <p:cNvSpPr txBox="1">
            <a:spLocks/>
          </p:cNvSpPr>
          <p:nvPr/>
        </p:nvSpPr>
        <p:spPr>
          <a:xfrm>
            <a:off x="0" y="1172094"/>
            <a:ext cx="9144000" cy="51320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 </a:t>
            </a:r>
          </a:p>
          <a:p>
            <a:pPr marL="342892" lvl="1" indent="0">
              <a:buNone/>
            </a:pPr>
            <a:endParaRPr lang="en-US" sz="3600"/>
          </a:p>
          <a:p>
            <a:pPr lvl="1"/>
            <a:endParaRPr lang="en-US" sz="360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135173987"/>
              </p:ext>
            </p:extLst>
          </p:nvPr>
        </p:nvGraphicFramePr>
        <p:xfrm>
          <a:off x="1318349" y="1352803"/>
          <a:ext cx="5624739" cy="4004040"/>
        </p:xfrm>
        <a:graphic>
          <a:graphicData uri="http://schemas.openxmlformats.org/drawingml/2006/table">
            <a:tbl>
              <a:tblPr/>
              <a:tblGrid>
                <a:gridCol w="3343106">
                  <a:extLst>
                    <a:ext uri="{9D8B030D-6E8A-4147-A177-3AD203B41FA5}">
                      <a16:colId xmlns:a16="http://schemas.microsoft.com/office/drawing/2014/main" val="1695079388"/>
                    </a:ext>
                  </a:extLst>
                </a:gridCol>
                <a:gridCol w="2281633">
                  <a:extLst>
                    <a:ext uri="{9D8B030D-6E8A-4147-A177-3AD203B41FA5}">
                      <a16:colId xmlns:a16="http://schemas.microsoft.com/office/drawing/2014/main" val="1080987195"/>
                    </a:ext>
                  </a:extLst>
                </a:gridCol>
              </a:tblGrid>
              <a:tr h="667340">
                <a:tc>
                  <a:txBody>
                    <a:bodyPr/>
                    <a:lstStyle/>
                    <a:p>
                      <a:pPr algn="ctr" fontAlgn="b"/>
                      <a:r>
                        <a:rPr lang="en-US" sz="3600" b="1" i="0" u="none" strike="noStrike">
                          <a:solidFill>
                            <a:schemeClr val="tx1"/>
                          </a:solidFill>
                          <a:effectLst/>
                          <a:latin typeface="Calibri" panose="020F0502020204030204" pitchFamily="34" charset="0"/>
                        </a:rPr>
                        <a:t>Fiscal Year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1" i="0" u="none" strike="noStrike">
                          <a:solidFill>
                            <a:schemeClr val="tx1"/>
                          </a:solidFill>
                          <a:effectLst/>
                          <a:latin typeface="Calibri" panose="020F0502020204030204" pitchFamily="34" charset="0"/>
                        </a:rPr>
                        <a:t>Amount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44548"/>
                  </a:ext>
                </a:extLst>
              </a:tr>
              <a:tr h="667340">
                <a:tc>
                  <a:txBody>
                    <a:bodyPr/>
                    <a:lstStyle/>
                    <a:p>
                      <a:pPr algn="ctr" fontAlgn="b"/>
                      <a:r>
                        <a:rPr lang="en-US" sz="3600" b="0" i="0" u="none" strike="noStrike">
                          <a:solidFill>
                            <a:schemeClr val="tx1"/>
                          </a:solidFill>
                          <a:effectLst/>
                          <a:latin typeface="Calibri" panose="020F0502020204030204" pitchFamily="34" charset="0"/>
                        </a:rPr>
                        <a:t>2019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 $15,000.0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265929"/>
                  </a:ext>
                </a:extLst>
              </a:tr>
              <a:tr h="667340">
                <a:tc>
                  <a:txBody>
                    <a:bodyPr/>
                    <a:lstStyle/>
                    <a:p>
                      <a:pPr algn="ctr" fontAlgn="b"/>
                      <a:r>
                        <a:rPr lang="en-US" sz="3600" b="0" i="0" u="none" strike="noStrike">
                          <a:solidFill>
                            <a:schemeClr val="tx1"/>
                          </a:solidFill>
                          <a:effectLst/>
                          <a:latin typeface="Calibri" panose="020F0502020204030204" pitchFamily="34" charset="0"/>
                        </a:rPr>
                        <a:t>2020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 $15,000.0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589149"/>
                  </a:ext>
                </a:extLst>
              </a:tr>
              <a:tr h="667340">
                <a:tc>
                  <a:txBody>
                    <a:bodyPr/>
                    <a:lstStyle/>
                    <a:p>
                      <a:pPr algn="ctr" fontAlgn="b"/>
                      <a:r>
                        <a:rPr lang="en-US" sz="3600" b="0" i="0" u="none" strike="noStrike">
                          <a:solidFill>
                            <a:schemeClr val="tx1"/>
                          </a:solidFill>
                          <a:effectLst/>
                          <a:latin typeface="Calibri" panose="020F0502020204030204" pitchFamily="34" charset="0"/>
                        </a:rPr>
                        <a:t>2021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 $13,545.1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7905859"/>
                  </a:ext>
                </a:extLst>
              </a:tr>
              <a:tr h="667340">
                <a:tc>
                  <a:txBody>
                    <a:bodyPr/>
                    <a:lstStyle/>
                    <a:p>
                      <a:pPr algn="ctr" fontAlgn="b"/>
                      <a:r>
                        <a:rPr lang="en-US" sz="3600" b="0" i="0" u="none" strike="noStrike">
                          <a:solidFill>
                            <a:schemeClr val="tx1"/>
                          </a:solidFill>
                          <a:effectLst/>
                          <a:latin typeface="Calibri" panose="020F0502020204030204" pitchFamily="34" charset="0"/>
                        </a:rPr>
                        <a:t>2022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 $15,000.0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815157"/>
                  </a:ext>
                </a:extLst>
              </a:tr>
              <a:tr h="667340">
                <a:tc>
                  <a:txBody>
                    <a:bodyPr/>
                    <a:lstStyle/>
                    <a:p>
                      <a:pPr algn="ctr" fontAlgn="b"/>
                      <a:r>
                        <a:rPr lang="en-US" sz="3600" b="0" i="0" u="none" strike="noStrike">
                          <a:solidFill>
                            <a:schemeClr val="tx1"/>
                          </a:solidFill>
                          <a:effectLst/>
                          <a:latin typeface="Calibri" panose="020F0502020204030204" pitchFamily="34" charset="0"/>
                        </a:rPr>
                        <a:t>2023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3600" b="0" i="0" u="none" strike="noStrike">
                          <a:solidFill>
                            <a:schemeClr val="tx1"/>
                          </a:solidFill>
                          <a:effectLst/>
                          <a:latin typeface="Calibri" panose="020F0502020204030204" pitchFamily="34" charset="0"/>
                        </a:rPr>
                        <a:t> $30,000.0*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435112"/>
                  </a:ext>
                </a:extLst>
              </a:tr>
            </a:tbl>
          </a:graphicData>
        </a:graphic>
      </p:graphicFrame>
      <p:sp>
        <p:nvSpPr>
          <p:cNvPr id="2" name="TextBox 1">
            <a:extLst>
              <a:ext uri="{FF2B5EF4-FFF2-40B4-BE49-F238E27FC236}">
                <a16:creationId xmlns:a16="http://schemas.microsoft.com/office/drawing/2014/main" id="{D76AAB60-F285-4B98-A855-429C701388DB}"/>
              </a:ext>
            </a:extLst>
          </p:cNvPr>
          <p:cNvSpPr txBox="1"/>
          <p:nvPr/>
        </p:nvSpPr>
        <p:spPr>
          <a:xfrm>
            <a:off x="0" y="6059359"/>
            <a:ext cx="7733654" cy="276999"/>
          </a:xfrm>
          <a:prstGeom prst="rect">
            <a:avLst/>
          </a:prstGeom>
          <a:noFill/>
        </p:spPr>
        <p:txBody>
          <a:bodyPr wrap="square" rtlCol="0">
            <a:spAutoFit/>
          </a:bodyPr>
          <a:lstStyle/>
          <a:p>
            <a:r>
              <a:rPr lang="en-US" sz="1200" dirty="0"/>
              <a:t>*Funding includes Enhanced MCI funds</a:t>
            </a:r>
          </a:p>
        </p:txBody>
      </p:sp>
      <p:pic>
        <p:nvPicPr>
          <p:cNvPr id="16" name="Picture 15">
            <a:extLst>
              <a:ext uri="{FF2B5EF4-FFF2-40B4-BE49-F238E27FC236}">
                <a16:creationId xmlns:a16="http://schemas.microsoft.com/office/drawing/2014/main" id="{5022241B-94CA-4B27-A46D-18D875E10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28022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 y="0"/>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bg1"/>
                </a:solidFill>
              </a:rPr>
              <a:t>            FY24 State Funding Summary</a:t>
            </a:r>
          </a:p>
        </p:txBody>
      </p:sp>
      <p:grpSp>
        <p:nvGrpSpPr>
          <p:cNvPr id="4" name="Group 3"/>
          <p:cNvGrpSpPr/>
          <p:nvPr/>
        </p:nvGrpSpPr>
        <p:grpSpPr>
          <a:xfrm>
            <a:off x="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2" name="Content Placeholder 2"/>
          <p:cNvSpPr txBox="1">
            <a:spLocks/>
          </p:cNvSpPr>
          <p:nvPr/>
        </p:nvSpPr>
        <p:spPr>
          <a:xfrm>
            <a:off x="0" y="1172094"/>
            <a:ext cx="9144000" cy="51320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 </a:t>
            </a:r>
          </a:p>
          <a:p>
            <a:pPr marL="342892" lvl="1" indent="0">
              <a:buNone/>
            </a:pPr>
            <a:endParaRPr lang="en-US" sz="3600"/>
          </a:p>
          <a:p>
            <a:pPr lvl="1"/>
            <a:endParaRPr lang="en-US" sz="3600"/>
          </a:p>
        </p:txBody>
      </p:sp>
      <p:graphicFrame>
        <p:nvGraphicFramePr>
          <p:cNvPr id="13" name="Table 12"/>
          <p:cNvGraphicFramePr>
            <a:graphicFrameLocks noGrp="1"/>
          </p:cNvGraphicFramePr>
          <p:nvPr>
            <p:extLst>
              <p:ext uri="{D42A27DB-BD31-4B8C-83A1-F6EECF244321}">
                <p14:modId xmlns:p14="http://schemas.microsoft.com/office/powerpoint/2010/main" val="1011986468"/>
              </p:ext>
            </p:extLst>
          </p:nvPr>
        </p:nvGraphicFramePr>
        <p:xfrm>
          <a:off x="268357" y="1542510"/>
          <a:ext cx="8580148" cy="4391239"/>
        </p:xfrm>
        <a:graphic>
          <a:graphicData uri="http://schemas.openxmlformats.org/drawingml/2006/table">
            <a:tbl>
              <a:tblPr firstRow="1" bandRow="1"/>
              <a:tblGrid>
                <a:gridCol w="3451388">
                  <a:extLst>
                    <a:ext uri="{9D8B030D-6E8A-4147-A177-3AD203B41FA5}">
                      <a16:colId xmlns:a16="http://schemas.microsoft.com/office/drawing/2014/main" val="20000"/>
                    </a:ext>
                  </a:extLst>
                </a:gridCol>
                <a:gridCol w="2684011">
                  <a:extLst>
                    <a:ext uri="{9D8B030D-6E8A-4147-A177-3AD203B41FA5}">
                      <a16:colId xmlns:a16="http://schemas.microsoft.com/office/drawing/2014/main" val="20001"/>
                    </a:ext>
                  </a:extLst>
                </a:gridCol>
                <a:gridCol w="2444749">
                  <a:extLst>
                    <a:ext uri="{9D8B030D-6E8A-4147-A177-3AD203B41FA5}">
                      <a16:colId xmlns:a16="http://schemas.microsoft.com/office/drawing/2014/main" val="20002"/>
                    </a:ext>
                  </a:extLst>
                </a:gridCol>
              </a:tblGrid>
              <a:tr h="814656">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l" fontAlgn="ctr"/>
                      <a:r>
                        <a:rPr lang="en-US" sz="1800" b="0" i="0" u="none" strike="noStrike">
                          <a:solidFill>
                            <a:schemeClr val="tx1"/>
                          </a:solidFill>
                          <a:effectLst/>
                          <a:latin typeface="+mn-lt"/>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rtl="0" fontAlgn="ctr"/>
                      <a:r>
                        <a:rPr lang="en-US" sz="2000" b="1" i="0" u="none" strike="noStrike">
                          <a:solidFill>
                            <a:schemeClr val="tx1"/>
                          </a:solidFill>
                          <a:effectLst/>
                          <a:latin typeface="+mn-lt"/>
                        </a:rPr>
                        <a:t>FY24 Governor’s Recommended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rtl="0" fontAlgn="ctr"/>
                      <a:r>
                        <a:rPr lang="en-US" sz="2000" b="1" i="0" u="none" strike="noStrike">
                          <a:solidFill>
                            <a:schemeClr val="tx1"/>
                          </a:solidFill>
                          <a:effectLst/>
                          <a:latin typeface="+mn-lt"/>
                        </a:rPr>
                        <a:t> Balance Remaining </a:t>
                      </a:r>
                    </a:p>
                    <a:p>
                      <a:pPr algn="ctr" rtl="0" fontAlgn="ctr"/>
                      <a:r>
                        <a:rPr lang="en-US" sz="2000" b="1" i="0" u="none" strike="noStrike">
                          <a:solidFill>
                            <a:schemeClr val="tx1"/>
                          </a:solidFill>
                          <a:effectLst/>
                          <a:latin typeface="+mn-lt"/>
                        </a:rPr>
                        <a:t>(out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8126">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2000" b="0" i="0" u="none" strike="noStrike" dirty="0">
                          <a:solidFill>
                            <a:schemeClr val="tx1"/>
                          </a:solidFill>
                          <a:effectLst/>
                          <a:latin typeface="+mn-lt"/>
                        </a:rPr>
                        <a:t>Ongoing Projects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dirty="0">
                          <a:solidFill>
                            <a:schemeClr val="tx1"/>
                          </a:solidFill>
                          <a:effectLst/>
                          <a:latin typeface="+mn-lt"/>
                        </a:rPr>
                        <a:t> $72,314.1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dirty="0">
                          <a:solidFill>
                            <a:schemeClr val="tx1"/>
                          </a:solidFill>
                          <a:effectLst/>
                          <a:latin typeface="+mn-lt"/>
                        </a:rPr>
                        <a:t>$144,596.2</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5989">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2000" b="0" i="0" u="none" strike="noStrike">
                          <a:solidFill>
                            <a:schemeClr val="tx1"/>
                          </a:solidFill>
                          <a:effectLst/>
                          <a:latin typeface="+mn-lt"/>
                        </a:rPr>
                        <a:t>100% State Funded Ongoing Projects</a:t>
                      </a:r>
                      <a:r>
                        <a:rPr lang="en-US" sz="2000" b="0" i="0" u="none" strike="noStrike" baseline="0">
                          <a:solidFill>
                            <a:schemeClr val="tx1"/>
                          </a:solidFill>
                          <a:effectLst/>
                          <a:latin typeface="+mn-lt"/>
                        </a:rPr>
                        <a:t> </a:t>
                      </a:r>
                      <a:r>
                        <a:rPr lang="en-US" sz="1600" b="0" i="0" u="none" strike="noStrike" baseline="0">
                          <a:solidFill>
                            <a:schemeClr val="tx1"/>
                          </a:solidFill>
                          <a:effectLst/>
                          <a:latin typeface="+mn-lt"/>
                        </a:rPr>
                        <a:t>(</a:t>
                      </a:r>
                      <a:r>
                        <a:rPr lang="en-US" sz="1200" b="0" i="0" u="none" strike="noStrike" baseline="0">
                          <a:solidFill>
                            <a:schemeClr val="tx1"/>
                          </a:solidFill>
                          <a:effectLst/>
                          <a:latin typeface="+mn-lt"/>
                        </a:rPr>
                        <a:t>includes City of Wilmington Education Initiatives Project)</a:t>
                      </a:r>
                      <a:endParaRPr lang="en-US" sz="1200" b="0" i="0" u="none" strike="noStrike">
                        <a:solidFill>
                          <a:schemeClr val="tx1"/>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dirty="0">
                          <a:solidFill>
                            <a:schemeClr val="tx1"/>
                          </a:solidFill>
                          <a:effectLst/>
                          <a:latin typeface="+mn-lt"/>
                        </a:rPr>
                        <a:t> $21,682.1</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dirty="0">
                          <a:solidFill>
                            <a:schemeClr val="tx1"/>
                          </a:solidFill>
                          <a:effectLst/>
                          <a:latin typeface="+mn-lt"/>
                        </a:rPr>
                        <a:t>$47,455.0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298377"/>
                  </a:ext>
                </a:extLst>
              </a:tr>
              <a:tr h="475989">
                <a:tc>
                  <a:txBody>
                    <a:bodyPr/>
                    <a:lstStyle/>
                    <a:p>
                      <a:pPr algn="l" rtl="0" fontAlgn="ctr"/>
                      <a:r>
                        <a:rPr lang="en-US" sz="2000" b="0" i="0" u="none" strike="noStrike">
                          <a:solidFill>
                            <a:schemeClr val="tx1"/>
                          </a:solidFill>
                          <a:effectLst/>
                          <a:latin typeface="+mn-lt"/>
                        </a:rPr>
                        <a:t>Market</a:t>
                      </a:r>
                      <a:r>
                        <a:rPr lang="en-US" sz="2000" b="0" i="0" u="none" strike="noStrike" baseline="0">
                          <a:solidFill>
                            <a:schemeClr val="tx1"/>
                          </a:solidFill>
                          <a:effectLst/>
                          <a:latin typeface="+mn-lt"/>
                        </a:rPr>
                        <a:t> Pressure Contingency</a:t>
                      </a:r>
                      <a:endParaRPr lang="en-US" sz="2000" b="0" i="0" u="none" strike="noStrike">
                        <a:solidFill>
                          <a:schemeClr val="tx1"/>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000" b="0" i="0" u="none" strike="noStrike" dirty="0">
                          <a:solidFill>
                            <a:schemeClr val="tx1"/>
                          </a:solidFill>
                          <a:effectLst/>
                          <a:latin typeface="+mn-lt"/>
                        </a:rPr>
                        <a:t>$97,787.3</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000" b="0" i="0" u="none" strike="noStrike" dirty="0">
                          <a:solidFill>
                            <a:schemeClr val="tx1"/>
                          </a:solidFill>
                          <a:effectLst/>
                          <a:latin typeface="+mn-lt"/>
                        </a:rPr>
                        <a:t>TBD</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7741634"/>
                  </a:ext>
                </a:extLst>
              </a:tr>
              <a:tr h="469155">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2000" b="0" i="0" u="none" strike="noStrike" dirty="0">
                          <a:solidFill>
                            <a:schemeClr val="tx1"/>
                          </a:solidFill>
                          <a:effectLst/>
                          <a:latin typeface="+mn-lt"/>
                        </a:rPr>
                        <a:t>Minor Capital Improvements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a:solidFill>
                            <a:schemeClr val="tx1"/>
                          </a:solidFill>
                          <a:effectLst/>
                          <a:latin typeface="+mn-lt"/>
                        </a:rPr>
                        <a:t> $15,000.0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a:solidFill>
                            <a:schemeClr val="tx1"/>
                          </a:solidFill>
                          <a:effectLst/>
                          <a:latin typeface="+mn-lt"/>
                        </a:rPr>
                        <a:t>On-going</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1819">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2000" b="0" i="0" u="none" strike="noStrike" dirty="0">
                          <a:solidFill>
                            <a:schemeClr val="tx1"/>
                          </a:solidFill>
                          <a:effectLst/>
                          <a:latin typeface="+mn-lt"/>
                        </a:rPr>
                        <a:t>Architectural Barrier Removal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a:solidFill>
                            <a:schemeClr val="tx1"/>
                          </a:solidFill>
                          <a:effectLst/>
                          <a:latin typeface="+mn-lt"/>
                        </a:rPr>
                        <a:t> $160.0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2000" b="0" i="0" u="none" strike="noStrike" dirty="0">
                          <a:solidFill>
                            <a:schemeClr val="tx1"/>
                          </a:solidFill>
                          <a:effectLst/>
                          <a:latin typeface="+mn-lt"/>
                        </a:rPr>
                        <a:t>On-going</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9093">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marL="0" algn="l" defTabSz="685783" rtl="0" eaLnBrk="1" fontAlgn="ctr" latinLnBrk="0" hangingPunct="1"/>
                      <a:r>
                        <a:rPr lang="en-US" sz="2000" b="0" i="0" u="none" strike="noStrike" kern="1200" dirty="0">
                          <a:solidFill>
                            <a:schemeClr val="tx1"/>
                          </a:solidFill>
                          <a:effectLst/>
                          <a:latin typeface="+mn-lt"/>
                          <a:ea typeface="+mn-ea"/>
                          <a:cs typeface="+mn-cs"/>
                        </a:rPr>
                        <a:t>Safety and Security</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marL="0" algn="r" defTabSz="685783" rtl="0" eaLnBrk="1" fontAlgn="ctr" latinLnBrk="0" hangingPunct="1"/>
                      <a:r>
                        <a:rPr lang="en-US" sz="2000" b="0" i="0" u="none" strike="noStrike" kern="1200">
                          <a:solidFill>
                            <a:schemeClr val="tx1"/>
                          </a:solidFill>
                          <a:effectLst/>
                          <a:latin typeface="+mn-lt"/>
                          <a:ea typeface="+mn-ea"/>
                          <a:cs typeface="+mn-cs"/>
                        </a:rPr>
                        <a:t> $9,138.0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marL="0" algn="r" defTabSz="685783" rtl="0" eaLnBrk="1" fontAlgn="ctr" latinLnBrk="0" hangingPunct="1"/>
                      <a:r>
                        <a:rPr lang="en-US" sz="2000" b="0" i="0" u="none" strike="noStrike" kern="1200" dirty="0">
                          <a:solidFill>
                            <a:schemeClr val="tx1"/>
                          </a:solidFill>
                          <a:effectLst/>
                          <a:latin typeface="+mn-lt"/>
                          <a:ea typeface="+mn-ea"/>
                          <a:cs typeface="+mn-cs"/>
                        </a:rPr>
                        <a:t>TBD</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0338295"/>
                  </a:ext>
                </a:extLst>
              </a:tr>
              <a:tr h="483249">
                <a:tc>
                  <a:txBody>
                    <a:bodyPr/>
                    <a:lstStyle/>
                    <a:p>
                      <a:pPr algn="r" rtl="0" fontAlgn="ctr"/>
                      <a:r>
                        <a:rPr lang="en-US" sz="2200" b="1" i="0" u="none" strike="noStrike">
                          <a:solidFill>
                            <a:schemeClr val="tx1"/>
                          </a:solidFill>
                          <a:effectLst/>
                          <a:latin typeface="+mn-lt"/>
                        </a:rPr>
                        <a:t>TOTAL</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500" b="1" i="0" u="none" strike="noStrike">
                          <a:solidFill>
                            <a:schemeClr val="tx1"/>
                          </a:solidFill>
                          <a:effectLst/>
                          <a:latin typeface="+mn-lt"/>
                        </a:rPr>
                        <a:t>$216,081.5</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500" b="1" i="0" u="none" strike="noStrike" dirty="0">
                          <a:solidFill>
                            <a:schemeClr val="tx1"/>
                          </a:solidFill>
                          <a:effectLst/>
                          <a:latin typeface="+mn-lt"/>
                        </a:rPr>
                        <a:t>$192,051.2</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004196"/>
                  </a:ext>
                </a:extLst>
              </a:tr>
            </a:tbl>
          </a:graphicData>
        </a:graphic>
      </p:graphicFrame>
      <p:pic>
        <p:nvPicPr>
          <p:cNvPr id="16" name="Picture 15">
            <a:extLst>
              <a:ext uri="{FF2B5EF4-FFF2-40B4-BE49-F238E27FC236}">
                <a16:creationId xmlns:a16="http://schemas.microsoft.com/office/drawing/2014/main" id="{85C7F222-05C3-4561-96DB-96F1454B4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5720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Ongoing Projects</a:t>
            </a:r>
          </a:p>
        </p:txBody>
      </p:sp>
      <p:grpSp>
        <p:nvGrpSpPr>
          <p:cNvPr id="4" name="Group 3"/>
          <p:cNvGrpSpPr/>
          <p:nvPr/>
        </p:nvGrpSpPr>
        <p:grpSpPr>
          <a:xfrm>
            <a:off x="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2" name="Content Placeholder 2"/>
          <p:cNvSpPr txBox="1">
            <a:spLocks/>
          </p:cNvSpPr>
          <p:nvPr/>
        </p:nvSpPr>
        <p:spPr>
          <a:xfrm>
            <a:off x="0" y="1172094"/>
            <a:ext cx="9144000" cy="51320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 </a:t>
            </a:r>
          </a:p>
          <a:p>
            <a:pPr marL="342892" lvl="1" indent="0">
              <a:buNone/>
            </a:pPr>
            <a:endParaRPr lang="en-US" sz="3600"/>
          </a:p>
          <a:p>
            <a:pPr lvl="1"/>
            <a:endParaRPr lang="en-US" sz="3600"/>
          </a:p>
        </p:txBody>
      </p:sp>
      <p:graphicFrame>
        <p:nvGraphicFramePr>
          <p:cNvPr id="13" name="Table 12"/>
          <p:cNvGraphicFramePr>
            <a:graphicFrameLocks noGrp="1"/>
          </p:cNvGraphicFramePr>
          <p:nvPr>
            <p:extLst>
              <p:ext uri="{D42A27DB-BD31-4B8C-83A1-F6EECF244321}">
                <p14:modId xmlns:p14="http://schemas.microsoft.com/office/powerpoint/2010/main" val="287329558"/>
              </p:ext>
            </p:extLst>
          </p:nvPr>
        </p:nvGraphicFramePr>
        <p:xfrm>
          <a:off x="352166" y="1333886"/>
          <a:ext cx="8439668" cy="4803831"/>
        </p:xfrm>
        <a:graphic>
          <a:graphicData uri="http://schemas.openxmlformats.org/drawingml/2006/table">
            <a:tbl>
              <a:tblPr firstRow="1" bandRow="1"/>
              <a:tblGrid>
                <a:gridCol w="3955865">
                  <a:extLst>
                    <a:ext uri="{9D8B030D-6E8A-4147-A177-3AD203B41FA5}">
                      <a16:colId xmlns:a16="http://schemas.microsoft.com/office/drawing/2014/main" val="20000"/>
                    </a:ext>
                  </a:extLst>
                </a:gridCol>
                <a:gridCol w="2387332">
                  <a:extLst>
                    <a:ext uri="{9D8B030D-6E8A-4147-A177-3AD203B41FA5}">
                      <a16:colId xmlns:a16="http://schemas.microsoft.com/office/drawing/2014/main" val="20001"/>
                    </a:ext>
                  </a:extLst>
                </a:gridCol>
                <a:gridCol w="2096471">
                  <a:extLst>
                    <a:ext uri="{9D8B030D-6E8A-4147-A177-3AD203B41FA5}">
                      <a16:colId xmlns:a16="http://schemas.microsoft.com/office/drawing/2014/main" val="20002"/>
                    </a:ext>
                  </a:extLst>
                </a:gridCol>
              </a:tblGrid>
              <a:tr h="739554">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l" fontAlgn="ctr"/>
                      <a:r>
                        <a:rPr lang="en-US" sz="1800" b="0" i="0" u="none" strike="noStrike" dirty="0">
                          <a:solidFill>
                            <a:schemeClr val="tx1"/>
                          </a:solidFill>
                          <a:effectLst/>
                          <a:latin typeface="+mn-lt"/>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rtl="0" fontAlgn="ctr"/>
                      <a:r>
                        <a:rPr lang="en-US" sz="1800" b="1" i="0" u="none" strike="noStrike">
                          <a:solidFill>
                            <a:schemeClr val="tx1"/>
                          </a:solidFill>
                          <a:effectLst/>
                          <a:latin typeface="+mn-lt"/>
                        </a:rPr>
                        <a:t>FY24 Governor’s Recommended Budget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rtl="0" fontAlgn="ctr"/>
                      <a:r>
                        <a:rPr lang="en-US" sz="1800" b="1" i="0" u="none" strike="noStrike">
                          <a:solidFill>
                            <a:schemeClr val="tx1"/>
                          </a:solidFill>
                          <a:effectLst/>
                          <a:latin typeface="+mn-lt"/>
                        </a:rPr>
                        <a:t> Balance Remaining </a:t>
                      </a:r>
                    </a:p>
                    <a:p>
                      <a:pPr algn="ctr" rtl="0" fontAlgn="ctr"/>
                      <a:r>
                        <a:rPr lang="en-US" sz="1800" b="1" i="0" u="none" strike="noStrike">
                          <a:solidFill>
                            <a:schemeClr val="tx1"/>
                          </a:solidFill>
                          <a:effectLst/>
                          <a:latin typeface="+mn-lt"/>
                        </a:rPr>
                        <a:t>(out years)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0814">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1800" b="0" i="0" u="none" strike="noStrike" dirty="0">
                          <a:solidFill>
                            <a:schemeClr val="tx1"/>
                          </a:solidFill>
                          <a:effectLst/>
                          <a:latin typeface="+mn-lt"/>
                        </a:rPr>
                        <a:t>Appoquinimink, Louis L. Redding</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0" i="0" u="none" strike="noStrike">
                          <a:solidFill>
                            <a:schemeClr val="tx1"/>
                          </a:solidFill>
                          <a:effectLst/>
                          <a:latin typeface="+mn-lt"/>
                        </a:rPr>
                        <a:t> $30,668.3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0" i="0" u="none" strike="noStrike" dirty="0">
                          <a:solidFill>
                            <a:schemeClr val="tx1"/>
                          </a:solidFill>
                          <a:effectLst/>
                          <a:latin typeface="+mn-lt"/>
                        </a:rPr>
                        <a:t>-</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1838">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1800" b="0" i="0" u="none" strike="noStrike">
                          <a:solidFill>
                            <a:schemeClr val="tx1"/>
                          </a:solidFill>
                          <a:effectLst/>
                          <a:latin typeface="+mn-lt"/>
                        </a:rPr>
                        <a:t>NCCVT, Hodgson Replacement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0" i="0" u="none" strike="noStrike" dirty="0">
                          <a:solidFill>
                            <a:schemeClr val="tx1"/>
                          </a:solidFill>
                          <a:effectLst/>
                          <a:latin typeface="+mn-lt"/>
                        </a:rPr>
                        <a:t>$3,000.0</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800" b="0" i="0" u="none" strike="noStrike">
                          <a:solidFill>
                            <a:schemeClr val="tx1"/>
                          </a:solidFill>
                          <a:effectLst/>
                          <a:latin typeface="+mn-lt"/>
                        </a:rPr>
                        <a:t>$50,263.4</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357047"/>
                  </a:ext>
                </a:extLst>
              </a:tr>
              <a:tr h="471838">
                <a:tc>
                  <a:txBody>
                    <a:bodyPr/>
                    <a:lstStyle/>
                    <a:p>
                      <a:pPr algn="l" rtl="0" fontAlgn="ctr"/>
                      <a:r>
                        <a:rPr lang="en-US" sz="1800" b="0" i="0" u="none" strike="noStrike" dirty="0">
                          <a:solidFill>
                            <a:schemeClr val="tx1"/>
                          </a:solidFill>
                          <a:effectLst/>
                          <a:latin typeface="+mn-lt"/>
                        </a:rPr>
                        <a:t>Sussex Tech, New Sussex Tech High School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800" b="0" i="0" u="none" strike="noStrike" dirty="0">
                          <a:solidFill>
                            <a:schemeClr val="tx1"/>
                          </a:solidFill>
                          <a:effectLst/>
                          <a:latin typeface="+mn-lt"/>
                        </a:rPr>
                        <a:t>$36,645.8</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0" i="0" u="none" strike="noStrike" dirty="0">
                          <a:solidFill>
                            <a:schemeClr val="tx1"/>
                          </a:solidFill>
                          <a:effectLst/>
                          <a:latin typeface="+mn-lt"/>
                        </a:rPr>
                        <a:t>$44,935.2</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790155"/>
                  </a:ext>
                </a:extLst>
              </a:tr>
              <a:tr h="461580">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1800" b="0" i="0" u="none" strike="noStrike" dirty="0">
                          <a:solidFill>
                            <a:schemeClr val="tx1"/>
                          </a:solidFill>
                          <a:effectLst/>
                          <a:latin typeface="+mn-lt"/>
                        </a:rPr>
                        <a:t>Milford, Middle School Revitalization</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0" i="0" u="none" strike="noStrike" dirty="0">
                          <a:solidFill>
                            <a:schemeClr val="tx1"/>
                          </a:solidFill>
                          <a:effectLst/>
                          <a:latin typeface="+mn-lt"/>
                        </a:rPr>
                        <a:t>$2,000.0</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800" b="0" i="0" u="none" strike="noStrike" dirty="0">
                          <a:solidFill>
                            <a:schemeClr val="tx1"/>
                          </a:solidFill>
                          <a:effectLst/>
                          <a:latin typeface="+mn-lt"/>
                        </a:rPr>
                        <a:t>-</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926393"/>
                  </a:ext>
                </a:extLst>
              </a:tr>
              <a:tr h="387385">
                <a:tc>
                  <a:txBody>
                    <a:bodyPr/>
                    <a:lstStyle/>
                    <a:p>
                      <a:pPr marL="0" algn="l" defTabSz="685783" rtl="0" eaLnBrk="1" fontAlgn="ctr" latinLnBrk="0" hangingPunct="1"/>
                      <a:r>
                        <a:rPr lang="en-US" sz="1800" b="0" i="0" u="none" strike="noStrike" kern="1200" dirty="0">
                          <a:solidFill>
                            <a:schemeClr val="tx1"/>
                          </a:solidFill>
                          <a:effectLst/>
                          <a:latin typeface="+mn-lt"/>
                          <a:ea typeface="+mn-ea"/>
                          <a:cs typeface="+mn-cs"/>
                        </a:rPr>
                        <a:t>Smyrna, N. Smyrna Addition/Renovation*</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685783" rtl="0" eaLnBrk="1" fontAlgn="ctr" latinLnBrk="0" hangingPunct="1"/>
                      <a:r>
                        <a:rPr lang="en-US" sz="1800" b="0" i="0" u="none" strike="noStrike" kern="1200" dirty="0">
                          <a:solidFill>
                            <a:schemeClr val="tx1"/>
                          </a:solidFill>
                          <a:effectLst/>
                          <a:latin typeface="+mn-lt"/>
                          <a:ea typeface="+mn-ea"/>
                          <a:cs typeface="+mn-cs"/>
                        </a:rPr>
                        <a:t>-</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685783" rtl="0" eaLnBrk="1" fontAlgn="ctr" latinLnBrk="0" hangingPunct="1"/>
                      <a:r>
                        <a:rPr lang="en-US" sz="1800" b="0" i="0" u="none" strike="noStrike" kern="1200" dirty="0">
                          <a:solidFill>
                            <a:schemeClr val="tx1"/>
                          </a:solidFill>
                          <a:effectLst/>
                          <a:latin typeface="+mn-lt"/>
                          <a:ea typeface="+mn-ea"/>
                          <a:cs typeface="+mn-cs"/>
                        </a:rPr>
                        <a:t>$24,770.7</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347819"/>
                  </a:ext>
                </a:extLst>
              </a:tr>
              <a:tr h="387385">
                <a:tc>
                  <a:txBody>
                    <a:bodyPr/>
                    <a:lstStyle/>
                    <a:p>
                      <a:pPr marL="0" algn="l" defTabSz="685783" rtl="0" eaLnBrk="1" fontAlgn="ctr" latinLnBrk="0" hangingPunct="1"/>
                      <a:r>
                        <a:rPr lang="en-US" sz="1800" b="0" i="0" u="none" strike="noStrike" kern="1200" dirty="0">
                          <a:solidFill>
                            <a:schemeClr val="tx1"/>
                          </a:solidFill>
                          <a:effectLst/>
                          <a:latin typeface="+mn-lt"/>
                          <a:ea typeface="+mn-ea"/>
                          <a:cs typeface="+mn-cs"/>
                        </a:rPr>
                        <a:t>Smyrna, 600 Student Elementary School*</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783" rtl="0" eaLnBrk="1" fontAlgn="ctr" latinLnBrk="0" hangingPunct="1">
                        <a:lnSpc>
                          <a:spcPct val="100000"/>
                        </a:lnSpc>
                        <a:spcBef>
                          <a:spcPts val="0"/>
                        </a:spcBef>
                        <a:spcAft>
                          <a:spcPts val="0"/>
                        </a:spcAft>
                        <a:buClrTx/>
                        <a:buSzTx/>
                        <a:buFontTx/>
                        <a:buNone/>
                        <a:tabLst/>
                        <a:defRPr/>
                      </a:pPr>
                      <a:r>
                        <a:rPr lang="en-US" sz="1800" b="0" i="0" u="none" strike="noStrike" kern="1200" noProof="0" dirty="0">
                          <a:solidFill>
                            <a:schemeClr val="tx1"/>
                          </a:solidFill>
                          <a:effectLst/>
                          <a:latin typeface="+mn-lt"/>
                          <a:ea typeface="+mn-ea"/>
                          <a:cs typeface="+mn-cs"/>
                        </a:rPr>
                        <a:t>-</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685783" rtl="0" eaLnBrk="1" fontAlgn="ctr" latinLnBrk="0" hangingPunct="1"/>
                      <a:r>
                        <a:rPr lang="en-US" sz="1800" b="0" i="0" u="none" strike="noStrike" kern="1200" dirty="0">
                          <a:solidFill>
                            <a:schemeClr val="tx1"/>
                          </a:solidFill>
                          <a:effectLst/>
                          <a:latin typeface="+mn-lt"/>
                          <a:ea typeface="+mn-ea"/>
                          <a:cs typeface="+mn-cs"/>
                        </a:rPr>
                        <a:t>$6,800.6</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07453"/>
                  </a:ext>
                </a:extLst>
              </a:tr>
              <a:tr h="387385">
                <a:tc>
                  <a:txBody>
                    <a:bodyPr/>
                    <a:lstStyle/>
                    <a:p>
                      <a:pPr marL="0" algn="l" defTabSz="685783" rtl="0" eaLnBrk="1" fontAlgn="ctr" latinLnBrk="0" hangingPunct="1"/>
                      <a:r>
                        <a:rPr lang="en-US" sz="1800" b="0" i="0" u="none" strike="noStrike" kern="1200" dirty="0">
                          <a:solidFill>
                            <a:schemeClr val="tx1"/>
                          </a:solidFill>
                          <a:effectLst/>
                          <a:latin typeface="+mn-lt"/>
                          <a:ea typeface="+mn-ea"/>
                          <a:cs typeface="+mn-cs"/>
                        </a:rPr>
                        <a:t>Smyrna, Clayton Intermediate Addition*</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783" rtl="0" eaLnBrk="1" fontAlgn="ctr" latinLnBrk="0" hangingPunct="1">
                        <a:lnSpc>
                          <a:spcPct val="100000"/>
                        </a:lnSpc>
                        <a:spcBef>
                          <a:spcPts val="0"/>
                        </a:spcBef>
                        <a:spcAft>
                          <a:spcPts val="0"/>
                        </a:spcAft>
                        <a:buClrTx/>
                        <a:buSzTx/>
                        <a:buFontTx/>
                        <a:buNone/>
                        <a:tabLst/>
                        <a:defRPr/>
                      </a:pPr>
                      <a:r>
                        <a:rPr lang="en-US" sz="1800" b="0" i="0" u="none" strike="noStrike" kern="1200" noProof="0" dirty="0">
                          <a:solidFill>
                            <a:schemeClr val="tx1"/>
                          </a:solidFill>
                          <a:effectLst/>
                          <a:latin typeface="+mn-lt"/>
                          <a:ea typeface="+mn-ea"/>
                          <a:cs typeface="+mn-cs"/>
                        </a:rPr>
                        <a:t>-</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685783" rtl="0" eaLnBrk="1" fontAlgn="ctr" latinLnBrk="0" hangingPunct="1"/>
                      <a:r>
                        <a:rPr lang="en-US" sz="1800" b="0" i="0" u="none" strike="noStrike" kern="1200" dirty="0">
                          <a:solidFill>
                            <a:schemeClr val="tx1"/>
                          </a:solidFill>
                          <a:effectLst/>
                          <a:latin typeface="+mn-lt"/>
                          <a:ea typeface="+mn-ea"/>
                          <a:cs typeface="+mn-cs"/>
                        </a:rPr>
                        <a:t>$17,826.3</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19347"/>
                  </a:ext>
                </a:extLst>
              </a:tr>
              <a:tr h="387385">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1" i="0" u="none" strike="noStrike" dirty="0">
                          <a:solidFill>
                            <a:schemeClr val="tx1"/>
                          </a:solidFill>
                          <a:effectLst/>
                          <a:latin typeface="+mn-lt"/>
                        </a:rPr>
                        <a:t>TOTAL</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1" i="0" u="none" strike="noStrike" dirty="0">
                          <a:solidFill>
                            <a:schemeClr val="tx1"/>
                          </a:solidFill>
                          <a:effectLst/>
                          <a:latin typeface="+mn-lt"/>
                        </a:rPr>
                        <a:t>$72,314.1 </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800" b="1" i="0" u="none" strike="noStrike" dirty="0">
                          <a:solidFill>
                            <a:schemeClr val="tx1"/>
                          </a:solidFill>
                          <a:effectLst/>
                          <a:latin typeface="+mn-lt"/>
                        </a:rPr>
                        <a:t>$144,596.2</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935892"/>
                  </a:ext>
                </a:extLst>
              </a:tr>
            </a:tbl>
          </a:graphicData>
        </a:graphic>
      </p:graphicFrame>
      <p:pic>
        <p:nvPicPr>
          <p:cNvPr id="16" name="Picture 15">
            <a:extLst>
              <a:ext uri="{FF2B5EF4-FFF2-40B4-BE49-F238E27FC236}">
                <a16:creationId xmlns:a16="http://schemas.microsoft.com/office/drawing/2014/main" id="{A4340B89-8EE6-439B-8026-AF53C0DBE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
        <p:nvSpPr>
          <p:cNvPr id="2" name="TextBox 1">
            <a:extLst>
              <a:ext uri="{FF2B5EF4-FFF2-40B4-BE49-F238E27FC236}">
                <a16:creationId xmlns:a16="http://schemas.microsoft.com/office/drawing/2014/main" id="{3E28AD7F-C1D5-41F4-9481-5BC6C3D47445}"/>
              </a:ext>
            </a:extLst>
          </p:cNvPr>
          <p:cNvSpPr txBox="1"/>
          <p:nvPr/>
        </p:nvSpPr>
        <p:spPr>
          <a:xfrm>
            <a:off x="0" y="6347562"/>
            <a:ext cx="3501023" cy="276999"/>
          </a:xfrm>
          <a:prstGeom prst="rect">
            <a:avLst/>
          </a:prstGeom>
          <a:noFill/>
        </p:spPr>
        <p:txBody>
          <a:bodyPr wrap="none" rtlCol="0">
            <a:spAutoFit/>
          </a:bodyPr>
          <a:lstStyle/>
          <a:p>
            <a:r>
              <a:rPr lang="en-US" sz="1200" dirty="0"/>
              <a:t>*Smyrna FY24 project funding was allocated in FY23. </a:t>
            </a:r>
          </a:p>
        </p:txBody>
      </p:sp>
    </p:spTree>
    <p:extLst>
      <p:ext uri="{BB962C8B-B14F-4D97-AF65-F5344CB8AC3E}">
        <p14:creationId xmlns:p14="http://schemas.microsoft.com/office/powerpoint/2010/main" val="127861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bg1"/>
                </a:solidFill>
              </a:rPr>
              <a:t>Ongoing Projects </a:t>
            </a:r>
          </a:p>
          <a:p>
            <a:pPr algn="ctr"/>
            <a:r>
              <a:rPr lang="en-US" sz="4000" b="1">
                <a:solidFill>
                  <a:schemeClr val="bg1"/>
                </a:solidFill>
              </a:rPr>
              <a:t>100% State Funded</a:t>
            </a:r>
          </a:p>
        </p:txBody>
      </p:sp>
      <p:grpSp>
        <p:nvGrpSpPr>
          <p:cNvPr id="4" name="Group 3"/>
          <p:cNvGrpSpPr/>
          <p:nvPr/>
        </p:nvGrpSpPr>
        <p:grpSpPr>
          <a:xfrm>
            <a:off x="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2" name="Content Placeholder 2"/>
          <p:cNvSpPr txBox="1">
            <a:spLocks/>
          </p:cNvSpPr>
          <p:nvPr/>
        </p:nvSpPr>
        <p:spPr>
          <a:xfrm>
            <a:off x="0" y="1172094"/>
            <a:ext cx="9144000" cy="51320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 </a:t>
            </a:r>
          </a:p>
          <a:p>
            <a:pPr marL="342892" lvl="1" indent="0">
              <a:buNone/>
            </a:pPr>
            <a:endParaRPr lang="en-US" sz="3600"/>
          </a:p>
          <a:p>
            <a:pPr lvl="1"/>
            <a:endParaRPr lang="en-US" sz="3600"/>
          </a:p>
        </p:txBody>
      </p:sp>
      <p:graphicFrame>
        <p:nvGraphicFramePr>
          <p:cNvPr id="13" name="Table 12"/>
          <p:cNvGraphicFramePr>
            <a:graphicFrameLocks noGrp="1"/>
          </p:cNvGraphicFramePr>
          <p:nvPr>
            <p:extLst>
              <p:ext uri="{D42A27DB-BD31-4B8C-83A1-F6EECF244321}">
                <p14:modId xmlns:p14="http://schemas.microsoft.com/office/powerpoint/2010/main" val="2554152029"/>
              </p:ext>
            </p:extLst>
          </p:nvPr>
        </p:nvGraphicFramePr>
        <p:xfrm>
          <a:off x="354115" y="2039635"/>
          <a:ext cx="8435770" cy="2381987"/>
        </p:xfrm>
        <a:graphic>
          <a:graphicData uri="http://schemas.openxmlformats.org/drawingml/2006/table">
            <a:tbl>
              <a:tblPr firstRow="1" bandRow="1"/>
              <a:tblGrid>
                <a:gridCol w="3779877">
                  <a:extLst>
                    <a:ext uri="{9D8B030D-6E8A-4147-A177-3AD203B41FA5}">
                      <a16:colId xmlns:a16="http://schemas.microsoft.com/office/drawing/2014/main" val="20000"/>
                    </a:ext>
                  </a:extLst>
                </a:gridCol>
                <a:gridCol w="2402398">
                  <a:extLst>
                    <a:ext uri="{9D8B030D-6E8A-4147-A177-3AD203B41FA5}">
                      <a16:colId xmlns:a16="http://schemas.microsoft.com/office/drawing/2014/main" val="20001"/>
                    </a:ext>
                  </a:extLst>
                </a:gridCol>
                <a:gridCol w="2253495">
                  <a:extLst>
                    <a:ext uri="{9D8B030D-6E8A-4147-A177-3AD203B41FA5}">
                      <a16:colId xmlns:a16="http://schemas.microsoft.com/office/drawing/2014/main" val="20002"/>
                    </a:ext>
                  </a:extLst>
                </a:gridCol>
              </a:tblGrid>
              <a:tr h="843440">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l" fontAlgn="ctr"/>
                      <a:r>
                        <a:rPr lang="en-US" sz="1800" b="0" i="0" u="none" strike="noStrike">
                          <a:solidFill>
                            <a:schemeClr val="tx1"/>
                          </a:solidFill>
                          <a:effectLst/>
                          <a:latin typeface="+mn-lt"/>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rtl="0" fontAlgn="ctr"/>
                      <a:r>
                        <a:rPr lang="en-US" sz="1800" b="1" i="0" u="none" strike="noStrike" dirty="0">
                          <a:solidFill>
                            <a:schemeClr val="tx1"/>
                          </a:solidFill>
                          <a:effectLst/>
                          <a:latin typeface="+mn-lt"/>
                        </a:rPr>
                        <a:t>FY24 Governor’s Recommended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News Gothic MT"/>
                        </a:defRPr>
                      </a:lvl1pPr>
                      <a:lvl2pPr marL="342892" algn="l" defTabSz="685783" rtl="0" eaLnBrk="1" latinLnBrk="0" hangingPunct="1">
                        <a:defRPr sz="1350" b="1" kern="1200">
                          <a:solidFill>
                            <a:schemeClr val="lt1"/>
                          </a:solidFill>
                          <a:latin typeface="News Gothic MT"/>
                        </a:defRPr>
                      </a:lvl2pPr>
                      <a:lvl3pPr marL="685783" algn="l" defTabSz="685783" rtl="0" eaLnBrk="1" latinLnBrk="0" hangingPunct="1">
                        <a:defRPr sz="1350" b="1" kern="1200">
                          <a:solidFill>
                            <a:schemeClr val="lt1"/>
                          </a:solidFill>
                          <a:latin typeface="News Gothic MT"/>
                        </a:defRPr>
                      </a:lvl3pPr>
                      <a:lvl4pPr marL="1028675" algn="l" defTabSz="685783" rtl="0" eaLnBrk="1" latinLnBrk="0" hangingPunct="1">
                        <a:defRPr sz="1350" b="1" kern="1200">
                          <a:solidFill>
                            <a:schemeClr val="lt1"/>
                          </a:solidFill>
                          <a:latin typeface="News Gothic MT"/>
                        </a:defRPr>
                      </a:lvl4pPr>
                      <a:lvl5pPr marL="1371566" algn="l" defTabSz="685783" rtl="0" eaLnBrk="1" latinLnBrk="0" hangingPunct="1">
                        <a:defRPr sz="1350" b="1" kern="1200">
                          <a:solidFill>
                            <a:schemeClr val="lt1"/>
                          </a:solidFill>
                          <a:latin typeface="News Gothic MT"/>
                        </a:defRPr>
                      </a:lvl5pPr>
                      <a:lvl6pPr marL="1714457" algn="l" defTabSz="685783" rtl="0" eaLnBrk="1" latinLnBrk="0" hangingPunct="1">
                        <a:defRPr sz="1350" b="1" kern="1200">
                          <a:solidFill>
                            <a:schemeClr val="lt1"/>
                          </a:solidFill>
                          <a:latin typeface="News Gothic MT"/>
                        </a:defRPr>
                      </a:lvl6pPr>
                      <a:lvl7pPr marL="2057348" algn="l" defTabSz="685783" rtl="0" eaLnBrk="1" latinLnBrk="0" hangingPunct="1">
                        <a:defRPr sz="1350" b="1" kern="1200">
                          <a:solidFill>
                            <a:schemeClr val="lt1"/>
                          </a:solidFill>
                          <a:latin typeface="News Gothic MT"/>
                        </a:defRPr>
                      </a:lvl7pPr>
                      <a:lvl8pPr marL="2400240" algn="l" defTabSz="685783" rtl="0" eaLnBrk="1" latinLnBrk="0" hangingPunct="1">
                        <a:defRPr sz="1350" b="1" kern="1200">
                          <a:solidFill>
                            <a:schemeClr val="lt1"/>
                          </a:solidFill>
                          <a:latin typeface="News Gothic MT"/>
                        </a:defRPr>
                      </a:lvl8pPr>
                      <a:lvl9pPr marL="2743132" algn="l" defTabSz="685783" rtl="0" eaLnBrk="1" latinLnBrk="0" hangingPunct="1">
                        <a:defRPr sz="1350" b="1" kern="1200">
                          <a:solidFill>
                            <a:schemeClr val="lt1"/>
                          </a:solidFill>
                          <a:latin typeface="News Gothic MT"/>
                        </a:defRPr>
                      </a:lvl9pPr>
                    </a:lstStyle>
                    <a:p>
                      <a:pPr algn="ctr" rtl="0" fontAlgn="ctr"/>
                      <a:r>
                        <a:rPr lang="en-US" sz="1800" b="1" i="0" u="none" strike="noStrike">
                          <a:solidFill>
                            <a:schemeClr val="tx1"/>
                          </a:solidFill>
                          <a:effectLst/>
                          <a:latin typeface="+mn-lt"/>
                        </a:rPr>
                        <a:t> Balance Remaining </a:t>
                      </a:r>
                    </a:p>
                    <a:p>
                      <a:pPr algn="ctr" rtl="0" fontAlgn="ctr"/>
                      <a:r>
                        <a:rPr lang="en-US" sz="1800" b="1" i="0" u="none" strike="noStrike">
                          <a:solidFill>
                            <a:schemeClr val="tx1"/>
                          </a:solidFill>
                          <a:effectLst/>
                          <a:latin typeface="+mn-lt"/>
                        </a:rPr>
                        <a:t>(out years)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9168">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1600" b="0" i="0" u="none" strike="noStrike" dirty="0">
                          <a:solidFill>
                            <a:schemeClr val="tx1"/>
                          </a:solidFill>
                          <a:effectLst/>
                          <a:latin typeface="+mn-lt"/>
                        </a:rPr>
                        <a:t>City of Wilmington Education Initiatives*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600" b="0" i="0" u="none" strike="noStrike">
                          <a:solidFill>
                            <a:schemeClr val="tx1"/>
                          </a:solidFill>
                          <a:effectLst/>
                          <a:latin typeface="+mn-lt"/>
                        </a:rPr>
                        <a:t>$12,666.4</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endParaRPr lang="en-US" sz="1600" b="0" i="0" u="none" strike="noStrike">
                        <a:solidFill>
                          <a:schemeClr val="tx1"/>
                        </a:solidFill>
                        <a:effectLst/>
                        <a:latin typeface="+mn-lt"/>
                      </a:endParaRP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9168">
                <a:tc>
                  <a:txBody>
                    <a:bodyPr/>
                    <a:lstStyle/>
                    <a:p>
                      <a:pPr algn="l" rtl="0" fontAlgn="ctr"/>
                      <a:r>
                        <a:rPr lang="en-US" sz="1600" b="0" i="0" u="none" strike="noStrike">
                          <a:solidFill>
                            <a:schemeClr val="tx1"/>
                          </a:solidFill>
                          <a:effectLst/>
                          <a:latin typeface="+mn-lt"/>
                        </a:rPr>
                        <a:t>Brandywine, Bush School (FY24 Estimate)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600" b="0" i="0" u="none" strike="noStrike">
                          <a:solidFill>
                            <a:schemeClr val="tx1"/>
                          </a:solidFill>
                          <a:effectLst/>
                          <a:latin typeface="+mn-lt"/>
                        </a:rPr>
                        <a:t>$8,200.0</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1600" b="0" i="0" u="none" strike="noStrike">
                          <a:solidFill>
                            <a:schemeClr val="tx1"/>
                          </a:solidFill>
                          <a:effectLst/>
                          <a:latin typeface="+mn-lt"/>
                        </a:rPr>
                        <a:t>$10,000.0</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6890912"/>
                  </a:ext>
                </a:extLst>
              </a:tr>
              <a:tr h="431043">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l" rtl="0" fontAlgn="ctr"/>
                      <a:r>
                        <a:rPr lang="en-US" sz="1600" b="0" i="0" u="none" strike="noStrike">
                          <a:solidFill>
                            <a:schemeClr val="tx1"/>
                          </a:solidFill>
                          <a:effectLst/>
                          <a:latin typeface="+mn-lt"/>
                        </a:rPr>
                        <a:t>Colonial, New Leach School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600" b="0" i="0" u="none" strike="noStrike">
                          <a:solidFill>
                            <a:schemeClr val="tx1"/>
                          </a:solidFill>
                          <a:effectLst/>
                          <a:latin typeface="+mn-lt"/>
                        </a:rPr>
                        <a:t>$815.7</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600" b="0" i="0" u="none" strike="noStrike">
                          <a:solidFill>
                            <a:schemeClr val="tx1"/>
                          </a:solidFill>
                          <a:effectLst/>
                          <a:latin typeface="+mn-lt"/>
                        </a:rPr>
                        <a:t>$37,455.0</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298377"/>
                  </a:ext>
                </a:extLst>
              </a:tr>
              <a:tr h="369168">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600" b="1" i="0" u="none" strike="noStrike">
                          <a:solidFill>
                            <a:schemeClr val="tx1"/>
                          </a:solidFill>
                          <a:effectLst/>
                          <a:latin typeface="+mn-lt"/>
                        </a:rPr>
                        <a:t>TOTAL</a:t>
                      </a:r>
                    </a:p>
                  </a:txBody>
                  <a:tcPr marL="85725" marR="1828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600" b="1" i="0" u="none" strike="noStrike">
                          <a:solidFill>
                            <a:schemeClr val="tx1"/>
                          </a:solidFill>
                          <a:effectLst/>
                          <a:latin typeface="+mn-lt"/>
                        </a:rPr>
                        <a:t> $21,682.1</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News Gothic MT"/>
                        </a:defRPr>
                      </a:lvl1pPr>
                      <a:lvl2pPr marL="342892" algn="l" defTabSz="685783" rtl="0" eaLnBrk="1" latinLnBrk="0" hangingPunct="1">
                        <a:defRPr sz="1350" kern="1200">
                          <a:solidFill>
                            <a:schemeClr val="dk1"/>
                          </a:solidFill>
                          <a:latin typeface="News Gothic MT"/>
                        </a:defRPr>
                      </a:lvl2pPr>
                      <a:lvl3pPr marL="685783" algn="l" defTabSz="685783" rtl="0" eaLnBrk="1" latinLnBrk="0" hangingPunct="1">
                        <a:defRPr sz="1350" kern="1200">
                          <a:solidFill>
                            <a:schemeClr val="dk1"/>
                          </a:solidFill>
                          <a:latin typeface="News Gothic MT"/>
                        </a:defRPr>
                      </a:lvl3pPr>
                      <a:lvl4pPr marL="1028675" algn="l" defTabSz="685783" rtl="0" eaLnBrk="1" latinLnBrk="0" hangingPunct="1">
                        <a:defRPr sz="1350" kern="1200">
                          <a:solidFill>
                            <a:schemeClr val="dk1"/>
                          </a:solidFill>
                          <a:latin typeface="News Gothic MT"/>
                        </a:defRPr>
                      </a:lvl4pPr>
                      <a:lvl5pPr marL="1371566" algn="l" defTabSz="685783" rtl="0" eaLnBrk="1" latinLnBrk="0" hangingPunct="1">
                        <a:defRPr sz="1350" kern="1200">
                          <a:solidFill>
                            <a:schemeClr val="dk1"/>
                          </a:solidFill>
                          <a:latin typeface="News Gothic MT"/>
                        </a:defRPr>
                      </a:lvl5pPr>
                      <a:lvl6pPr marL="1714457" algn="l" defTabSz="685783" rtl="0" eaLnBrk="1" latinLnBrk="0" hangingPunct="1">
                        <a:defRPr sz="1350" kern="1200">
                          <a:solidFill>
                            <a:schemeClr val="dk1"/>
                          </a:solidFill>
                          <a:latin typeface="News Gothic MT"/>
                        </a:defRPr>
                      </a:lvl6pPr>
                      <a:lvl7pPr marL="2057348" algn="l" defTabSz="685783" rtl="0" eaLnBrk="1" latinLnBrk="0" hangingPunct="1">
                        <a:defRPr sz="1350" kern="1200">
                          <a:solidFill>
                            <a:schemeClr val="dk1"/>
                          </a:solidFill>
                          <a:latin typeface="News Gothic MT"/>
                        </a:defRPr>
                      </a:lvl7pPr>
                      <a:lvl8pPr marL="2400240" algn="l" defTabSz="685783" rtl="0" eaLnBrk="1" latinLnBrk="0" hangingPunct="1">
                        <a:defRPr sz="1350" kern="1200">
                          <a:solidFill>
                            <a:schemeClr val="dk1"/>
                          </a:solidFill>
                          <a:latin typeface="News Gothic MT"/>
                        </a:defRPr>
                      </a:lvl8pPr>
                      <a:lvl9pPr marL="2743132" algn="l" defTabSz="685783" rtl="0" eaLnBrk="1" latinLnBrk="0" hangingPunct="1">
                        <a:defRPr sz="1350" kern="1200">
                          <a:solidFill>
                            <a:schemeClr val="dk1"/>
                          </a:solidFill>
                          <a:latin typeface="News Gothic MT"/>
                        </a:defRPr>
                      </a:lvl9pPr>
                    </a:lstStyle>
                    <a:p>
                      <a:pPr algn="r" rtl="0" fontAlgn="ctr"/>
                      <a:r>
                        <a:rPr lang="en-US" sz="1600" b="1" i="0" u="none" strike="noStrike" dirty="0">
                          <a:solidFill>
                            <a:schemeClr val="tx1"/>
                          </a:solidFill>
                          <a:effectLst/>
                          <a:latin typeface="+mn-lt"/>
                        </a:rPr>
                        <a:t> $47,455.0</a:t>
                      </a:r>
                    </a:p>
                  </a:txBody>
                  <a:tcPr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0338295"/>
                  </a:ext>
                </a:extLst>
              </a:tr>
            </a:tbl>
          </a:graphicData>
        </a:graphic>
      </p:graphicFrame>
      <p:sp>
        <p:nvSpPr>
          <p:cNvPr id="2" name="TextBox 1">
            <a:extLst>
              <a:ext uri="{FF2B5EF4-FFF2-40B4-BE49-F238E27FC236}">
                <a16:creationId xmlns:a16="http://schemas.microsoft.com/office/drawing/2014/main" id="{4C1EC0CC-73D1-4E78-B8FE-8A0ED126A9C9}"/>
              </a:ext>
            </a:extLst>
          </p:cNvPr>
          <p:cNvSpPr txBox="1"/>
          <p:nvPr/>
        </p:nvSpPr>
        <p:spPr>
          <a:xfrm>
            <a:off x="0" y="6028581"/>
            <a:ext cx="4119013" cy="276999"/>
          </a:xfrm>
          <a:prstGeom prst="rect">
            <a:avLst/>
          </a:prstGeom>
          <a:noFill/>
        </p:spPr>
        <p:txBody>
          <a:bodyPr wrap="none" rtlCol="0">
            <a:spAutoFit/>
          </a:bodyPr>
          <a:lstStyle/>
          <a:p>
            <a:r>
              <a:rPr lang="en-US" sz="1200" dirty="0"/>
              <a:t>*Funding is allocated in the Office of Management and Budget.</a:t>
            </a:r>
          </a:p>
        </p:txBody>
      </p:sp>
      <p:pic>
        <p:nvPicPr>
          <p:cNvPr id="16" name="Picture 15">
            <a:extLst>
              <a:ext uri="{FF2B5EF4-FFF2-40B4-BE49-F238E27FC236}">
                <a16:creationId xmlns:a16="http://schemas.microsoft.com/office/drawing/2014/main" id="{CB1E8DAC-9F4F-4B5F-B867-A26C3628E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48973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1"/>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     Lead Sampling Update</a:t>
            </a:r>
          </a:p>
        </p:txBody>
      </p:sp>
      <p:grpSp>
        <p:nvGrpSpPr>
          <p:cNvPr id="4" name="Group 3"/>
          <p:cNvGrpSpPr/>
          <p:nvPr/>
        </p:nvGrpSpPr>
        <p:grpSpPr>
          <a:xfrm>
            <a:off x="0" y="6304166"/>
            <a:ext cx="9144000" cy="64384"/>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sp>
        <p:nvSpPr>
          <p:cNvPr id="12" name="Content Placeholder 2"/>
          <p:cNvSpPr txBox="1">
            <a:spLocks/>
          </p:cNvSpPr>
          <p:nvPr/>
        </p:nvSpPr>
        <p:spPr>
          <a:xfrm>
            <a:off x="0" y="1374200"/>
            <a:ext cx="9144000" cy="492996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457200">
              <a:spcAft>
                <a:spcPts val="600"/>
              </a:spcAft>
            </a:pPr>
            <a:r>
              <a:rPr lang="en-US" sz="3200" dirty="0"/>
              <a:t>14 school districts and charter schools have been completed to date.</a:t>
            </a:r>
          </a:p>
          <a:p>
            <a:pPr marL="914400" lvl="1" indent="-457200">
              <a:spcAft>
                <a:spcPts val="600"/>
              </a:spcAft>
            </a:pPr>
            <a:r>
              <a:rPr lang="en-US" sz="3200" dirty="0"/>
              <a:t>All schools are anticipated to be completed by the end of May.</a:t>
            </a:r>
          </a:p>
          <a:p>
            <a:pPr marL="1482725" lvl="2" indent="-333375">
              <a:spcAft>
                <a:spcPts val="600"/>
              </a:spcAft>
            </a:pPr>
            <a:r>
              <a:rPr lang="en-US" sz="3200" dirty="0"/>
              <a:t>Results available on de.gov/</a:t>
            </a:r>
            <a:r>
              <a:rPr lang="en-US" sz="3200" dirty="0" err="1"/>
              <a:t>schoolwater</a:t>
            </a:r>
            <a:endParaRPr lang="en-US" sz="3200" dirty="0"/>
          </a:p>
          <a:p>
            <a:pPr marL="1482725" lvl="2" indent="-333375">
              <a:spcAft>
                <a:spcPts val="600"/>
              </a:spcAft>
            </a:pPr>
            <a:r>
              <a:rPr lang="en-US" sz="3200" dirty="0"/>
              <a:t>Over 75% of samples are considered below the detection limit of 2 ppb.  </a:t>
            </a:r>
          </a:p>
          <a:p>
            <a:pPr marL="1482725" lvl="2" indent="-333375">
              <a:spcAft>
                <a:spcPts val="600"/>
              </a:spcAft>
            </a:pPr>
            <a:r>
              <a:rPr lang="en-US" sz="3200" dirty="0"/>
              <a:t>Schools are actively working on immediate and long-term risk reduction strategies</a:t>
            </a:r>
          </a:p>
          <a:p>
            <a:pPr marL="914392" lvl="1" indent="-571500"/>
            <a:endParaRPr lang="en-US" sz="1800" dirty="0"/>
          </a:p>
        </p:txBody>
      </p:sp>
      <p:pic>
        <p:nvPicPr>
          <p:cNvPr id="13" name="Picture 12">
            <a:extLst>
              <a:ext uri="{FF2B5EF4-FFF2-40B4-BE49-F238E27FC236}">
                <a16:creationId xmlns:a16="http://schemas.microsoft.com/office/drawing/2014/main" id="{039CDD85-E952-4E58-AC22-704956756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26798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a:br>
            <a:r>
              <a:rPr lang="en-US"/>
              <a:t>questions?</a:t>
            </a:r>
          </a:p>
        </p:txBody>
      </p:sp>
      <p:sp>
        <p:nvSpPr>
          <p:cNvPr id="6" name="Text Placeholder 5"/>
          <p:cNvSpPr>
            <a:spLocks noGrp="1"/>
          </p:cNvSpPr>
          <p:nvPr>
            <p:ph type="body" idx="1"/>
          </p:nvPr>
        </p:nvSpPr>
        <p:spPr/>
        <p:txBody>
          <a:bodyPr/>
          <a:lstStyle/>
          <a:p>
            <a:r>
              <a:rPr lang="en-US"/>
              <a:t> </a:t>
            </a:r>
          </a:p>
        </p:txBody>
      </p:sp>
      <p:sp>
        <p:nvSpPr>
          <p:cNvPr id="4" name="Slide Number Placeholder 3"/>
          <p:cNvSpPr>
            <a:spLocks noGrp="1"/>
          </p:cNvSpPr>
          <p:nvPr>
            <p:ph type="sldNum" sz="quarter" idx="4294967295"/>
          </p:nvPr>
        </p:nvSpPr>
        <p:spPr>
          <a:xfrm>
            <a:off x="7010400" y="648652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AA309-8C80-B544-8D0C-6E2421A4D394}" type="slidenum">
              <a:rPr kumimoji="0" lang="en-US" sz="1000" b="0" i="0" u="none" strike="noStrike" kern="1200" cap="none" spc="0" normalizeH="0" baseline="0" noProof="0" smtClean="0">
                <a:ln>
                  <a:noFill/>
                </a:ln>
                <a:solidFill>
                  <a:prstClr val="black">
                    <a:tint val="75000"/>
                  </a:prstClr>
                </a:solidFill>
                <a:effectLst/>
                <a:uLnTx/>
                <a:uFillTx/>
                <a:latin typeface="News Gothic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tint val="75000"/>
                </a:prstClr>
              </a:solidFill>
              <a:effectLst/>
              <a:uLnTx/>
              <a:uFillTx/>
              <a:latin typeface="News Gothic MT"/>
              <a:ea typeface="+mn-ea"/>
              <a:cs typeface="+mn-cs"/>
            </a:endParaRPr>
          </a:p>
        </p:txBody>
      </p:sp>
    </p:spTree>
    <p:extLst>
      <p:ext uri="{BB962C8B-B14F-4D97-AF65-F5344CB8AC3E}">
        <p14:creationId xmlns:p14="http://schemas.microsoft.com/office/powerpoint/2010/main" val="521237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updated.pptx" id="{7AACCFFD-3A7F-4925-82DC-B3D12CDB35D2}" vid="{08279028-F3D5-4338-8CE1-0167750830C9}"/>
    </a:ext>
  </a:extLst>
</a:theme>
</file>

<file path=ppt/theme/theme2.xml><?xml version="1.0" encoding="utf-8"?>
<a:theme xmlns:a="http://schemas.openxmlformats.org/drawingml/2006/main" name="1_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CE98B8FEE8B44981912F420693FA79" ma:contentTypeVersion="16" ma:contentTypeDescription="Create a new document." ma:contentTypeScope="" ma:versionID="396cda0e1836683d88b92d8a9805ea99">
  <xsd:schema xmlns:xsd="http://www.w3.org/2001/XMLSchema" xmlns:xs="http://www.w3.org/2001/XMLSchema" xmlns:p="http://schemas.microsoft.com/office/2006/metadata/properties" xmlns:ns2="76759abf-6a08-4086-b75e-edc8e9e2d38e" xmlns:ns3="2290848b-dbe8-47ee-ba48-5626a35427a7" targetNamespace="http://schemas.microsoft.com/office/2006/metadata/properties" ma:root="true" ma:fieldsID="2e2b0a2682255019654820b2a25d592a" ns2:_="" ns3:_="">
    <xsd:import namespace="76759abf-6a08-4086-b75e-edc8e9e2d38e"/>
    <xsd:import namespace="2290848b-dbe8-47ee-ba48-5626a35427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59abf-6a08-4086-b75e-edc8e9e2d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00141d-80f0-4ca7-8ba9-0163cf36486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90848b-dbe8-47ee-ba48-5626a35427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a7f939-acd2-44b7-b811-6d1a10909280}" ma:internalName="TaxCatchAll" ma:showField="CatchAllData" ma:web="2290848b-dbe8-47ee-ba48-5626a3542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90848b-dbe8-47ee-ba48-5626a35427a7" xsi:nil="true"/>
    <lcf76f155ced4ddcb4097134ff3c332f xmlns="76759abf-6a08-4086-b75e-edc8e9e2d3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31553B-28FE-40CB-814B-398421EBD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59abf-6a08-4086-b75e-edc8e9e2d38e"/>
    <ds:schemaRef ds:uri="2290848b-dbe8-47ee-ba48-5626a3542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79BD10-B47E-4EE5-94C1-C202686B1035}">
  <ds:schemaRefs>
    <ds:schemaRef ds:uri="http://schemas.microsoft.com/sharepoint/v3/contenttype/forms"/>
  </ds:schemaRefs>
</ds:datastoreItem>
</file>

<file path=customXml/itemProps3.xml><?xml version="1.0" encoding="utf-8"?>
<ds:datastoreItem xmlns:ds="http://schemas.openxmlformats.org/officeDocument/2006/customXml" ds:itemID="{9604C78F-F60F-497D-A4C7-94E034DC7D6D}">
  <ds:schemaRefs>
    <ds:schemaRef ds:uri="http://schemas.microsoft.com/office/2006/documentManagement/types"/>
    <ds:schemaRef ds:uri="2290848b-dbe8-47ee-ba48-5626a35427a7"/>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76759abf-6a08-4086-b75e-edc8e9e2d38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swirltemplate_updated</Template>
  <TotalTime>56</TotalTime>
  <Words>1317</Words>
  <Application>Microsoft Office PowerPoint</Application>
  <PresentationFormat>On-screen Show (4:3)</PresentationFormat>
  <Paragraphs>157</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News Gothic MT</vt:lpstr>
      <vt:lpstr>Symbol</vt:lpstr>
      <vt:lpstr>Office Theme</vt:lpstr>
      <vt:lpstr>1_Office Theme</vt:lpstr>
      <vt:lpstr>Governor’s Recommended CAPITAL BUDGET</vt:lpstr>
      <vt:lpstr>PowerPoint Presentation</vt:lpstr>
      <vt:lpstr>PowerPoint Presentation</vt:lpstr>
      <vt:lpstr>PowerPoint Presentation</vt:lpstr>
      <vt:lpstr>PowerPoint Presentation</vt:lpstr>
      <vt:lpstr>PowerPoint Presentation</vt:lpstr>
      <vt:lpstr>PowerPoint Presentation</vt:lpstr>
      <vt:lpstr> questions?</vt:lpstr>
    </vt:vector>
  </TitlesOfParts>
  <Company>DDOE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All-Staff Connection</dc:title>
  <dc:creator>Moffett-Batty Angela</dc:creator>
  <cp:lastModifiedBy>Thomson, Kiley (LegHall)</cp:lastModifiedBy>
  <cp:revision>4</cp:revision>
  <cp:lastPrinted>2022-03-30T15:05:44Z</cp:lastPrinted>
  <dcterms:created xsi:type="dcterms:W3CDTF">2018-08-03T14:54:22Z</dcterms:created>
  <dcterms:modified xsi:type="dcterms:W3CDTF">2023-03-23T13:15:09Z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0x01010083CE98B8FEE8B44981912F420693FA79</vt:lpwstr>
  </property>
  <property fmtid="{D5CDD505-2E9C-101B-9397-08002B2CF9AE}" pid="3" name="Order">
    <vt:r8>203600</vt:r8>
  </property>
  <property fmtid="{D5CDD505-2E9C-101B-9397-08002B2CF9AE}" pid="4" name="MediaServiceImageTags">
    <vt:lpwstr/>
  </property>
</Properties>
</file>