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4" r:id="rId3"/>
    <p:sldId id="546" r:id="rId4"/>
    <p:sldId id="556" r:id="rId5"/>
    <p:sldId id="571" r:id="rId6"/>
    <p:sldId id="575" r:id="rId7"/>
    <p:sldId id="554" r:id="rId8"/>
    <p:sldId id="562" r:id="rId9"/>
    <p:sldId id="563" r:id="rId10"/>
    <p:sldId id="557" r:id="rId11"/>
    <p:sldId id="558" r:id="rId12"/>
    <p:sldId id="559" r:id="rId13"/>
    <p:sldId id="555" r:id="rId14"/>
    <p:sldId id="560" r:id="rId15"/>
    <p:sldId id="567" r:id="rId16"/>
    <p:sldId id="544" r:id="rId17"/>
    <p:sldId id="551" r:id="rId18"/>
    <p:sldId id="553" r:id="rId19"/>
    <p:sldId id="552"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801" autoAdjust="0"/>
  </p:normalViewPr>
  <p:slideViewPr>
    <p:cSldViewPr snapToGrid="0">
      <p:cViewPr varScale="1">
        <p:scale>
          <a:sx n="77" d="100"/>
          <a:sy n="77" d="100"/>
        </p:scale>
        <p:origin x="23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ie.Jacobs\AppData\Local\Microsoft\Windows\INetCache\Content.Outlook\Y7U5EK5Z\SNHF%20Alloca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2B3089"/>
                </a:solidFill>
                <a:latin typeface="Times New Roman" panose="02020603050405020304" pitchFamily="18" charset="0"/>
                <a:ea typeface="+mn-ea"/>
                <a:cs typeface="Times New Roman" panose="02020603050405020304" pitchFamily="18" charset="0"/>
              </a:defRPr>
            </a:pPr>
            <a:r>
              <a:rPr lang="en-US" sz="1600" dirty="0">
                <a:solidFill>
                  <a:srgbClr val="002060"/>
                </a:solidFill>
              </a:rPr>
              <a:t>Program Funding: $290 million</a:t>
            </a:r>
          </a:p>
        </c:rich>
      </c:tx>
      <c:layout>
        <c:manualLayout>
          <c:xMode val="edge"/>
          <c:yMode val="edge"/>
          <c:x val="0.11065864531834714"/>
          <c:y val="4.101278896538919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2B3089"/>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483649198793369E-2"/>
          <c:y val="0.11207587183528377"/>
          <c:w val="0.92810459366358045"/>
          <c:h val="0.85581906071190061"/>
        </c:manualLayout>
      </c:layout>
      <c:pie3DChart>
        <c:varyColors val="1"/>
        <c:ser>
          <c:idx val="0"/>
          <c:order val="0"/>
          <c:tx>
            <c:strRef>
              <c:f>Sheet1!$B$1</c:f>
              <c:strCache>
                <c:ptCount val="1"/>
                <c:pt idx="0">
                  <c:v>Program Funding: $290 million</c:v>
                </c:pt>
              </c:strCache>
            </c:strRef>
          </c:tx>
          <c:dPt>
            <c:idx val="0"/>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80D-4E10-8CF6-F450FE26B3C2}"/>
              </c:ext>
            </c:extLst>
          </c:dPt>
          <c:dPt>
            <c:idx val="1"/>
            <c:bubble3D val="0"/>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03-180D-4E10-8CF6-F450FE26B3C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80D-4E10-8CF6-F450FE26B3C2}"/>
              </c:ext>
            </c:extLst>
          </c:dPt>
          <c:dLbls>
            <c:dLbl>
              <c:idx val="0"/>
              <c:layout>
                <c:manualLayout>
                  <c:x val="0.20269907410564542"/>
                  <c:y val="-0.18269905363078304"/>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F6675456-90FB-4CA9-B2C1-D61174C28DD6}" type="CATEGORYNAME">
                      <a:rPr lang="en-US" sz="900" b="1">
                        <a:solidFill>
                          <a:schemeClr val="bg1"/>
                        </a:solidFill>
                        <a:latin typeface="Times New Roman" panose="02020603050405020304" pitchFamily="18" charset="0"/>
                        <a:cs typeface="Times New Roman" panose="02020603050405020304" pitchFamily="18" charset="0"/>
                      </a:rPr>
                      <a:pPr>
                        <a:defRPr sz="900" b="1">
                          <a:latin typeface="Times New Roman" panose="02020603050405020304" pitchFamily="18" charset="0"/>
                          <a:cs typeface="Times New Roman" panose="02020603050405020304" pitchFamily="18" charset="0"/>
                        </a:defRPr>
                      </a:pPr>
                      <a:t>[CATEGORY NAME]</a:t>
                    </a:fld>
                    <a:r>
                      <a:rPr lang="en-US" sz="900" baseline="0" dirty="0">
                        <a:solidFill>
                          <a:schemeClr val="bg1"/>
                        </a:solidFill>
                      </a:rPr>
                      <a:t>
</a:t>
                    </a:r>
                    <a:fld id="{4FADE57B-A481-4528-B4A6-8DE339948665}" type="PERCENTAGE">
                      <a:rPr lang="en-US" sz="900" b="1" baseline="0">
                        <a:solidFill>
                          <a:schemeClr val="bg1"/>
                        </a:solidFill>
                        <a:latin typeface="Times New Roman" panose="02020603050405020304" pitchFamily="18" charset="0"/>
                        <a:cs typeface="Times New Roman" panose="02020603050405020304" pitchFamily="18" charset="0"/>
                      </a:rPr>
                      <a:pPr>
                        <a:defRPr sz="900" b="1">
                          <a:latin typeface="Times New Roman" panose="02020603050405020304" pitchFamily="18" charset="0"/>
                          <a:cs typeface="Times New Roman" panose="02020603050405020304" pitchFamily="18" charset="0"/>
                        </a:defRPr>
                      </a:pPr>
                      <a:t>[PERCENTAGE]</a:t>
                    </a:fld>
                    <a:endParaRPr lang="en-US" sz="9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699084685123361"/>
                      <c:h val="0.25806545199943332"/>
                    </c:manualLayout>
                  </c15:layout>
                  <c15:dlblFieldTable/>
                  <c15:showDataLabelsRange val="0"/>
                </c:ext>
                <c:ext xmlns:c16="http://schemas.microsoft.com/office/drawing/2014/chart" uri="{C3380CC4-5D6E-409C-BE32-E72D297353CC}">
                  <c16:uniqueId val="{00000001-180D-4E10-8CF6-F450FE26B3C2}"/>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1153B7FC-C3F9-4105-9D71-F9508E155BA6}" type="CATEGORYNAME">
                      <a:rPr lang="en-US" sz="900" b="1" smtClean="0">
                        <a:solidFill>
                          <a:schemeClr val="bg1"/>
                        </a:solidFill>
                        <a:latin typeface="Times New Roman" panose="02020603050405020304" pitchFamily="18" charset="0"/>
                        <a:cs typeface="Times New Roman" panose="02020603050405020304" pitchFamily="18" charset="0"/>
                      </a:rPr>
                      <a:pPr>
                        <a:defRPr sz="900" b="1">
                          <a:solidFill>
                            <a:schemeClr val="bg1"/>
                          </a:solidFill>
                          <a:latin typeface="Times New Roman" panose="02020603050405020304" pitchFamily="18" charset="0"/>
                          <a:cs typeface="Times New Roman" panose="02020603050405020304" pitchFamily="18" charset="0"/>
                        </a:defRPr>
                      </a:pPr>
                      <a:t>[CATEGORY NAME]</a:t>
                    </a:fld>
                    <a:r>
                      <a:rPr lang="en-US" sz="900" b="1" baseline="0" dirty="0">
                        <a:solidFill>
                          <a:schemeClr val="bg1"/>
                        </a:solidFill>
                        <a:latin typeface="Times New Roman" panose="02020603050405020304" pitchFamily="18" charset="0"/>
                        <a:cs typeface="Times New Roman" panose="02020603050405020304" pitchFamily="18" charset="0"/>
                      </a:rPr>
                      <a:t>
</a:t>
                    </a:r>
                    <a:fld id="{E42B9AC8-5ED8-4E1F-AE20-1EC86A576022}" type="PERCENTAGE">
                      <a:rPr lang="en-US" sz="900" b="1" baseline="0">
                        <a:solidFill>
                          <a:schemeClr val="bg1"/>
                        </a:solidFill>
                        <a:latin typeface="Times New Roman" panose="02020603050405020304" pitchFamily="18" charset="0"/>
                        <a:cs typeface="Times New Roman" panose="02020603050405020304" pitchFamily="18" charset="0"/>
                      </a:rPr>
                      <a:pPr>
                        <a:defRPr sz="900" b="1">
                          <a:solidFill>
                            <a:schemeClr val="bg1"/>
                          </a:solidFill>
                          <a:latin typeface="Times New Roman" panose="02020603050405020304" pitchFamily="18" charset="0"/>
                          <a:cs typeface="Times New Roman" panose="02020603050405020304" pitchFamily="18" charset="0"/>
                        </a:defRPr>
                      </a:pPr>
                      <a:t>[PERCENTAGE]</a:t>
                    </a:fld>
                    <a:endParaRPr lang="en-US" sz="900" b="1" baseline="0" dirty="0">
                      <a:solidFill>
                        <a:schemeClr val="bg1"/>
                      </a:solidFill>
                      <a:latin typeface="Times New Roman" panose="02020603050405020304" pitchFamily="18" charset="0"/>
                      <a:cs typeface="Times New Roman" panose="02020603050405020304" pitchFamily="18"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0D-4E10-8CF6-F450FE26B3C2}"/>
                </c:ext>
              </c:extLst>
            </c:dLbl>
            <c:dLbl>
              <c:idx val="2"/>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DA9B3F9E-AFD4-48F2-A667-16D3201A89FE}" type="CATEGORYNAME">
                      <a:rPr lang="en-US" sz="900"/>
                      <a:pPr>
                        <a:defRPr sz="900" b="1">
                          <a:solidFill>
                            <a:schemeClr val="bg1"/>
                          </a:solidFill>
                          <a:latin typeface="Times New Roman" panose="02020603050405020304" pitchFamily="18" charset="0"/>
                          <a:cs typeface="Times New Roman" panose="02020603050405020304" pitchFamily="18" charset="0"/>
                        </a:defRPr>
                      </a:pPr>
                      <a:t>[CATEGORY NAME]</a:t>
                    </a:fld>
                    <a:r>
                      <a:rPr lang="en-US" sz="900" baseline="0" dirty="0"/>
                      <a:t>
</a:t>
                    </a:r>
                    <a:fld id="{5CEBE6B2-64BD-40F7-A654-B3764B3159D2}" type="PERCENTAGE">
                      <a:rPr lang="en-US" sz="900" baseline="0"/>
                      <a:pPr>
                        <a:defRPr sz="900" b="1">
                          <a:solidFill>
                            <a:schemeClr val="bg1"/>
                          </a:solidFill>
                          <a:latin typeface="Times New Roman" panose="02020603050405020304" pitchFamily="18" charset="0"/>
                          <a:cs typeface="Times New Roman" panose="02020603050405020304" pitchFamily="18" charset="0"/>
                        </a:defRPr>
                      </a:pPr>
                      <a:t>[PERCENTAGE]</a:t>
                    </a:fld>
                    <a:endParaRPr lang="en-US" sz="900" baseline="0"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80D-4E10-8CF6-F450FE26B3C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Bond Authority/Private Market</c:v>
                </c:pt>
                <c:pt idx="1">
                  <c:v>Federal</c:v>
                </c:pt>
                <c:pt idx="2">
                  <c:v>DSHA/State Sources</c:v>
                </c:pt>
              </c:strCache>
            </c:strRef>
          </c:cat>
          <c:val>
            <c:numRef>
              <c:f>Sheet1!$B$2:$B$4</c:f>
              <c:numCache>
                <c:formatCode>General</c:formatCode>
                <c:ptCount val="3"/>
                <c:pt idx="0">
                  <c:v>74</c:v>
                </c:pt>
                <c:pt idx="1">
                  <c:v>16</c:v>
                </c:pt>
                <c:pt idx="2">
                  <c:v>10</c:v>
                </c:pt>
              </c:numCache>
            </c:numRef>
          </c:val>
          <c:extLst>
            <c:ext xmlns:c16="http://schemas.microsoft.com/office/drawing/2014/chart" uri="{C3380CC4-5D6E-409C-BE32-E72D297353CC}">
              <c16:uniqueId val="{00000006-180D-4E10-8CF6-F450FE26B3C2}"/>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Awards by County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9673756481659299E-2"/>
          <c:y val="0.23188845162886307"/>
          <c:w val="0.42857595544459387"/>
          <c:h val="0.68683825093766826"/>
        </c:manualLayout>
      </c:layout>
      <c:pieChart>
        <c:varyColors val="1"/>
        <c:ser>
          <c:idx val="0"/>
          <c:order val="0"/>
          <c:tx>
            <c:strRef>
              <c:f>'[1]Grant Funding by County Pivot'!$B$12</c:f>
              <c:strCache>
                <c:ptCount val="1"/>
                <c:pt idx="0">
                  <c:v>Grants</c:v>
                </c:pt>
              </c:strCache>
            </c:strRef>
          </c:tx>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565A-43F4-93A2-8562847C6FC4}"/>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565A-43F4-93A2-8562847C6FC4}"/>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565A-43F4-93A2-8562847C6FC4}"/>
              </c:ext>
            </c:extLst>
          </c:dPt>
          <c:dPt>
            <c:idx val="3"/>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7-565A-43F4-93A2-8562847C6FC4}"/>
              </c:ext>
            </c:extLst>
          </c:dPt>
          <c:dLbls>
            <c:dLbl>
              <c:idx val="0"/>
              <c:layout>
                <c:manualLayout>
                  <c:x val="4.1111367192642904E-2"/>
                  <c:y val="3.895603674399488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65A-43F4-93A2-8562847C6FC4}"/>
                </c:ext>
              </c:extLst>
            </c:dLbl>
            <c:dLbl>
              <c:idx val="1"/>
              <c:layout>
                <c:manualLayout>
                  <c:x val="-9.5434827868943722E-2"/>
                  <c:y val="1.603207768090943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644691114999513"/>
                      <c:h val="0.19194444444444445"/>
                    </c:manualLayout>
                  </c15:layout>
                </c:ext>
                <c:ext xmlns:c16="http://schemas.microsoft.com/office/drawing/2014/chart" uri="{C3380CC4-5D6E-409C-BE32-E72D297353CC}">
                  <c16:uniqueId val="{00000003-565A-43F4-93A2-8562847C6FC4}"/>
                </c:ext>
              </c:extLst>
            </c:dLbl>
            <c:dLbl>
              <c:idx val="2"/>
              <c:layout>
                <c:manualLayout>
                  <c:x val="1.427963931915822E-7"/>
                  <c:y val="0.16140620201696657"/>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8.3534354948473652E-2"/>
                      <c:h val="0.10393000947763997"/>
                    </c:manualLayout>
                  </c15:layout>
                </c:ext>
                <c:ext xmlns:c16="http://schemas.microsoft.com/office/drawing/2014/chart" uri="{C3380CC4-5D6E-409C-BE32-E72D297353CC}">
                  <c16:uniqueId val="{00000005-565A-43F4-93A2-8562847C6FC4}"/>
                </c:ext>
              </c:extLst>
            </c:dLbl>
            <c:dLbl>
              <c:idx val="3"/>
              <c:layout>
                <c:manualLayout>
                  <c:x val="3.1369797249113145E-2"/>
                  <c:y val="7.2192611177697109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565A-43F4-93A2-8562847C6FC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'[1]Grant Funding by County Pivot'!$A$13:$A$16</c:f>
              <c:strCache>
                <c:ptCount val="4"/>
                <c:pt idx="0">
                  <c:v>NCC</c:v>
                </c:pt>
                <c:pt idx="1">
                  <c:v>Wilmington</c:v>
                </c:pt>
                <c:pt idx="2">
                  <c:v>Kent</c:v>
                </c:pt>
                <c:pt idx="3">
                  <c:v>Sussex</c:v>
                </c:pt>
              </c:strCache>
            </c:strRef>
          </c:cat>
          <c:val>
            <c:numRef>
              <c:f>'[1]Grant Funding by County Pivot'!$B$13:$B$16</c:f>
              <c:numCache>
                <c:formatCode>General</c:formatCode>
                <c:ptCount val="4"/>
                <c:pt idx="0">
                  <c:v>3290000</c:v>
                </c:pt>
                <c:pt idx="1">
                  <c:v>5589353.2699999996</c:v>
                </c:pt>
                <c:pt idx="2">
                  <c:v>3828175</c:v>
                </c:pt>
                <c:pt idx="3">
                  <c:v>1550000</c:v>
                </c:pt>
              </c:numCache>
            </c:numRef>
          </c:val>
          <c:extLst>
            <c:ext xmlns:c16="http://schemas.microsoft.com/office/drawing/2014/chart" uri="{C3380CC4-5D6E-409C-BE32-E72D297353CC}">
              <c16:uniqueId val="{00000008-565A-43F4-93A2-8562847C6FC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12F27-8910-4644-B3A4-5CB88CD4A10E}" type="datetimeFigureOut">
              <a:rPr lang="en-US" smtClean="0"/>
              <a:t>3/24/2023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4B351-96F7-48EF-9FD4-76BA07839087}" type="slidenum">
              <a:rPr lang="en-US" smtClean="0"/>
              <a:t>‹#›</a:t>
            </a:fld>
            <a:endParaRPr lang="en-US" dirty="0"/>
          </a:p>
        </p:txBody>
      </p:sp>
    </p:spTree>
    <p:extLst>
      <p:ext uri="{BB962C8B-B14F-4D97-AF65-F5344CB8AC3E}">
        <p14:creationId xmlns:p14="http://schemas.microsoft.com/office/powerpoint/2010/main" val="219528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Good morning and thank you for the opportunity to share DSHA’s Fiscal Year 2024 Capital Improvement budget request. I am Eugene R. Young Jr., Director of the Delaware State Housing Authority.</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I’d like to introduce the DSHA’s co-deputies, who are present here today: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-Cynthia Karnai</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-Susan Eliason</a:t>
            </a:r>
          </a:p>
          <a:p>
            <a:pPr lvl="1"/>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I’d like to recognize our agency staff and Council on Housing members for joining virtually.</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Affordable housing is an utmost priority for our Governor. Our state's demand for quality, safe, economical housing has skyrocketed.</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a fact that DSHA is well aware of, and thanks to many of you here today, an issue we're addressing on multiple levels using the agency’s state and federal resources.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next few minutes, I will cover how our Fiscal Year 2024 capital improvement budget request supports the agency’s focus on developing Delaware and, more importantly, helping more families find a safe, affordable place to call home.</a:t>
            </a:r>
            <a:endParaRPr lang="en-US" sz="11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F544B351-96F7-48EF-9FD4-76BA07839087}" type="slidenum">
              <a:rPr lang="en-US" smtClean="0"/>
              <a:t>1</a:t>
            </a:fld>
            <a:endParaRPr lang="en-US" dirty="0"/>
          </a:p>
        </p:txBody>
      </p:sp>
    </p:spTree>
    <p:extLst>
      <p:ext uri="{BB962C8B-B14F-4D97-AF65-F5344CB8AC3E}">
        <p14:creationId xmlns:p14="http://schemas.microsoft.com/office/powerpoint/2010/main" val="71763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table demonstrates participation by each district in 2022.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299 projects were completed, using $24 million in state DDD funds to leverage over $356 million in private investment. 58 projects are still under construction.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 half the projects have been residential, followed by commercial and mixed-use.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diversity of these projects creates a range of housing opportunities that also lead to a solid customer base for nearby businesses </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10</a:t>
            </a:fld>
            <a:endParaRPr lang="en-US" dirty="0"/>
          </a:p>
        </p:txBody>
      </p:sp>
    </p:spTree>
    <p:extLst>
      <p:ext uri="{BB962C8B-B14F-4D97-AF65-F5344CB8AC3E}">
        <p14:creationId xmlns:p14="http://schemas.microsoft.com/office/powerpoint/2010/main" val="176622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following slides include examples you might have seen in your neighborhood or downtown area.</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New Castle, a structure considered a blight on the community was demolished and replaced with six townhomes with brick facades.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Down the highway in Middletown, a residence dating back to the 1800s has been renovated into a tasting room and beer garden for a microbrewery. This popular destination is attracting more visitors to Middletown while supporting surrounding businesses.</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11</a:t>
            </a:fld>
            <a:endParaRPr lang="en-US" dirty="0"/>
          </a:p>
        </p:txBody>
      </p:sp>
    </p:spTree>
    <p:extLst>
      <p:ext uri="{BB962C8B-B14F-4D97-AF65-F5344CB8AC3E}">
        <p14:creationId xmlns:p14="http://schemas.microsoft.com/office/powerpoint/2010/main" val="425093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Long dilapidated structures were demolished over several parcels in Milford to construct and design nine affordable townhomes to complement the historic district.</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Wilmington, renovating a 75-unit affordable housing complex on the East Side of Wilmington created new accessibility features and units that helped preserve the existing rental subsidy.</a:t>
            </a: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12</a:t>
            </a:fld>
            <a:endParaRPr lang="en-US" dirty="0"/>
          </a:p>
        </p:txBody>
      </p:sp>
    </p:spTree>
    <p:extLst>
      <p:ext uri="{BB962C8B-B14F-4D97-AF65-F5344CB8AC3E}">
        <p14:creationId xmlns:p14="http://schemas.microsoft.com/office/powerpoint/2010/main" val="238642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final program and request for today is the Strong Neighborhoods Housing Fund.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program is a revolving fund used to acquire, renovate, and sell vacant, abandoned, foreclosed, or blighted properties.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Since the program launched, 143 units have been added to the housing stock. We anticipate 44 housing units being completed this year. </a:t>
            </a:r>
          </a:p>
          <a:p>
            <a:pPr lvl="0"/>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13</a:t>
            </a:fld>
            <a:endParaRPr lang="en-US" dirty="0"/>
          </a:p>
        </p:txBody>
      </p:sp>
    </p:spTree>
    <p:extLst>
      <p:ext uri="{BB962C8B-B14F-4D97-AF65-F5344CB8AC3E}">
        <p14:creationId xmlns:p14="http://schemas.microsoft.com/office/powerpoint/2010/main" val="289438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program targets its efforts that support community development and transform neighborhoods. The map on the screen here displays the targeted areas in each county.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14</a:t>
            </a:fld>
            <a:endParaRPr lang="en-US" dirty="0"/>
          </a:p>
        </p:txBody>
      </p:sp>
    </p:spTree>
    <p:extLst>
      <p:ext uri="{BB962C8B-B14F-4D97-AF65-F5344CB8AC3E}">
        <p14:creationId xmlns:p14="http://schemas.microsoft.com/office/powerpoint/2010/main" val="392084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have some excellent homeownership examples to share with you today. </a:t>
            </a:r>
          </a:p>
          <a:p>
            <a:pPr lvl="0"/>
            <a:endParaRPr lang="en-US" sz="1100" kern="1200" dirty="0">
              <a:solidFill>
                <a:schemeClr val="tx1"/>
              </a:solidFill>
              <a:effectLst/>
              <a:latin typeface="+mn-lt"/>
              <a:ea typeface="+mn-ea"/>
              <a:cs typeface="+mn-cs"/>
            </a:endParaRPr>
          </a:p>
          <a:p>
            <a:pPr lvl="1"/>
            <a:r>
              <a:rPr lang="en-US" sz="1200" kern="1200" dirty="0" err="1">
                <a:solidFill>
                  <a:schemeClr val="tx1"/>
                </a:solidFill>
                <a:effectLst/>
                <a:latin typeface="+mn-lt"/>
                <a:ea typeface="+mn-ea"/>
                <a:cs typeface="+mn-cs"/>
              </a:rPr>
              <a:t>Amala</a:t>
            </a:r>
            <a:r>
              <a:rPr lang="en-US" sz="1200" kern="1200" dirty="0">
                <a:solidFill>
                  <a:schemeClr val="tx1"/>
                </a:solidFill>
                <a:effectLst/>
                <a:latin typeface="+mn-lt"/>
                <a:ea typeface="+mn-ea"/>
                <a:cs typeface="+mn-cs"/>
              </a:rPr>
              <a:t> Way, which consists of five new townhomes, resides along the 800 block of Wilmington’s Eastside. Habitat for Humanity of New Castle County brought this project to life using the Strong Neighborhoods Housing Fund.</a:t>
            </a:r>
          </a:p>
          <a:p>
            <a:pPr lvl="1"/>
            <a:r>
              <a:rPr lang="en-US" sz="1200" kern="1200" dirty="0">
                <a:solidFill>
                  <a:schemeClr val="tx1"/>
                </a:solidFill>
                <a:effectLst/>
                <a:latin typeface="+mn-lt"/>
                <a:ea typeface="+mn-ea"/>
                <a:cs typeface="+mn-cs"/>
              </a:rPr>
              <a:t>Hope Hill is located on West Front Street in Laurel. Four units are completed, and one is still underway.</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Located on South Queen Street, Dover, this 3 bedroom/2.5 bath has been occupied since 2021. </a:t>
            </a:r>
            <a:r>
              <a:rPr lang="en-US" sz="1200" kern="1200" dirty="0" err="1">
                <a:solidFill>
                  <a:schemeClr val="tx1"/>
                </a:solidFill>
                <a:effectLst/>
                <a:latin typeface="+mn-lt"/>
                <a:ea typeface="+mn-ea"/>
                <a:cs typeface="+mn-cs"/>
              </a:rPr>
              <a:t>Neighborgood</a:t>
            </a:r>
            <a:r>
              <a:rPr lang="en-US" sz="1200" kern="1200" dirty="0">
                <a:solidFill>
                  <a:schemeClr val="tx1"/>
                </a:solidFill>
                <a:effectLst/>
                <a:latin typeface="+mn-lt"/>
                <a:ea typeface="+mn-ea"/>
                <a:cs typeface="+mn-cs"/>
              </a:rPr>
              <a:t> Partners, formerly NCALL, developed the project again using a Strong Neighborhoods Housing Fund investment. </a:t>
            </a: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15</a:t>
            </a:fld>
            <a:endParaRPr lang="en-US" dirty="0"/>
          </a:p>
        </p:txBody>
      </p:sp>
    </p:spTree>
    <p:extLst>
      <p:ext uri="{BB962C8B-B14F-4D97-AF65-F5344CB8AC3E}">
        <p14:creationId xmlns:p14="http://schemas.microsoft.com/office/powerpoint/2010/main" val="19752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three programs make up our Fiscal Year 2024 Capital Improvement budget request. To date, and as evidenced by this presentation, these programs have been incredibly instrumental in developing affordable housing around Delaware.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eager to continue receiving this funding and using these dollars to aid the people of our state for years to come.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note that this request for $15.5 million will continue to be supplemented by the many millions in federal funding received from COVID Relief, ARPA investments, and one-time supplemental dollars.</a:t>
            </a: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16</a:t>
            </a:fld>
            <a:endParaRPr lang="en-US" dirty="0"/>
          </a:p>
        </p:txBody>
      </p:sp>
    </p:spTree>
    <p:extLst>
      <p:ext uri="{BB962C8B-B14F-4D97-AF65-F5344CB8AC3E}">
        <p14:creationId xmlns:p14="http://schemas.microsoft.com/office/powerpoint/2010/main" val="38032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Last summer Governor Carney announced $60.2 million for housing initiatives, which was allocated to DSHA to administer. These funds were made available to DSHA in November of 2022.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 this funding, our team has created a handful of new innovative and ambitious housing programs to build upon the financing, and supportive efforts mentioned previously.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four programs are as follows: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Catalyst Fund, designed to create affordable homeownership opportunities through the acquisition and rehabilitation of vacant homes</a:t>
            </a: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Accelerator Fund, designed to incentivize market-rate developers to provide affordable rental housing in planned construction projects</a:t>
            </a: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Preservation Fund, designed to ensure nearly 1,000 existing affordable rental units remain affordable </a:t>
            </a: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Marketing Pressure Relief Fund, designed to relieve economic cost pressures faced by affordable housing developers. The award is structured as a loan to the owner, deferred for 30 years at 1% interest. The application deadline closed on last month, and approximately $4 million in assistance was requested. We’re evaluating ways to help even more affordable construction projects using the remaining funds. </a:t>
            </a:r>
          </a:p>
          <a:p>
            <a:pPr lvl="1"/>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Rent Reporting Pilot Program: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Aims to help up to 400 low-income renters increase their credit scores by reporting their reliable rental payment history. Most rental payment history is never reported to the larger credit reporting bureaus. Without this information, renters’ credit scores do not reflect their actual credit risk. This unreported positive payment history can be a significant factor in decreasing economic mobility. </a:t>
            </a: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DSHA is partnering with Self Financial and </a:t>
            </a:r>
            <a:r>
              <a:rPr lang="en-US" sz="1200" kern="1200" dirty="0" err="1">
                <a:solidFill>
                  <a:schemeClr val="tx1"/>
                </a:solidFill>
                <a:effectLst/>
                <a:latin typeface="+mn-lt"/>
                <a:ea typeface="+mn-ea"/>
                <a:cs typeface="+mn-cs"/>
              </a:rPr>
              <a:t>NeighborGood</a:t>
            </a:r>
            <a:r>
              <a:rPr lang="en-US" sz="1200" kern="1200" dirty="0">
                <a:solidFill>
                  <a:schemeClr val="tx1"/>
                </a:solidFill>
                <a:effectLst/>
                <a:latin typeface="+mn-lt"/>
                <a:ea typeface="+mn-ea"/>
                <a:cs typeface="+mn-cs"/>
              </a:rPr>
              <a:t> Partners to execute the program, which launched in January.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participate in the pilot program, renters must have a housing voucher from or live in a public housing unit operated by one of the state’s five PHAs, OR have a household income of at/below 250% of the federal poverty level. For a family of four, that works out to an annual household income of $69,375. </a:t>
            </a:r>
          </a:p>
          <a:p>
            <a:pPr lvl="1"/>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 participants will receive 12 months of rent and utility reporting, access to monthly credit scores, ID theft insurance, the option to enroll in financial counseling, and the option to report up to 24 months of past rent and utility payments.</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17</a:t>
            </a:fld>
            <a:endParaRPr lang="en-US" dirty="0"/>
          </a:p>
        </p:txBody>
      </p:sp>
    </p:spTree>
    <p:extLst>
      <p:ext uri="{BB962C8B-B14F-4D97-AF65-F5344CB8AC3E}">
        <p14:creationId xmlns:p14="http://schemas.microsoft.com/office/powerpoint/2010/main" val="401601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Last but not least is our DEHAP program, which is closed and will remain closed to new applications. Those facing eviction and utility shut-off can still receive assistance through a community navigator.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Cases (approximations):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Kent (16%) = 4052</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New Castle (77%) = 19501</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Sussex (7%) = 1773</a:t>
            </a:r>
          </a:p>
          <a:p>
            <a:pPr lvl="1"/>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Funds Disbursed (approximations):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Kent (16%) = $21,479,770</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New Castle (78%) = $104,713,881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Sussex (6%) = $8,054,914</a:t>
            </a:r>
          </a:p>
          <a:p>
            <a:pPr lvl="1"/>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ERA, the U.S. Treasury funding source, has also allowed the agency to branch out into various eviction defense and tenant assistance programs, which we are thrilled to know will continue until 2025. </a:t>
            </a: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18</a:t>
            </a:fld>
            <a:endParaRPr lang="en-US" dirty="0"/>
          </a:p>
        </p:txBody>
      </p:sp>
    </p:spTree>
    <p:extLst>
      <p:ext uri="{BB962C8B-B14F-4D97-AF65-F5344CB8AC3E}">
        <p14:creationId xmlns:p14="http://schemas.microsoft.com/office/powerpoint/2010/main" val="376810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Last summer, the agency launched the Delaware Mortgage Relief Program using $50 million received from the U.S. Treasury Department.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program aims to support homeowners at risk of foreclosure or mortgage delinquency due to the COVID-19 pandemic.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January, we made updates to the program, which include the following: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Removing the requirement that a homeowner be delinquent by at least 30-days. Homeowners who do not have a delinquent mortgage are now eligible to apply for the program</a:t>
            </a: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Offering future monthly mortgage payment assistance for up to 6 months in addition to mortgage reinstatement or imminent risk of delinquency.</a:t>
            </a:r>
          </a:p>
          <a:p>
            <a:pPr lvl="1"/>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Increasing the total assistance amount available from $40,000 to $50,000 per household</a:t>
            </a:r>
          </a:p>
          <a:p>
            <a:pPr lvl="1"/>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to expanding the program, the Delaware Mortgage Relief Program is proud to partner with local housing and legal aid organizations to provide application assistance and ongoing financial planning support for homeowners in need.</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program has since saved the homes of Delawareans throughout the state. Pictured is our public dashboard. It tracks program metrics, including a breakdown by county, race, etc. It is updated daily and available on the program website.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of Monday, March 20: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$18 million has been paid to over 1,700 households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average assistance amount is $10,000</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 county: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22% of applications originate from Kent</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64% of applications originate from New Castle County</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12% of applications originate from Sussex</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19</a:t>
            </a:fld>
            <a:endParaRPr lang="en-US" dirty="0"/>
          </a:p>
        </p:txBody>
      </p:sp>
    </p:spTree>
    <p:extLst>
      <p:ext uri="{BB962C8B-B14F-4D97-AF65-F5344CB8AC3E}">
        <p14:creationId xmlns:p14="http://schemas.microsoft.com/office/powerpoint/2010/main" val="205400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First, I’ll begin with some background on our agency. Created in 1968, our mission is to efficiently provide, and to assist others to provide quality, affordable housing opportunities and appropriate supportive services to low- and moderate-income Delawareans.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DSHA serves as the state's housing finance agency and has the power to make loans or grants to various stakeholders and requires that they use the proceeds to make new residential homeownership opportunities available to Delawareans.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DSHA mortgage is a 30-year, fixed-rate loan with interest rates at or below the standard market rate for qualified buyers. We offer down payment and closing cost assistance through our Preferred Plus program.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 offer other programs for homeowners, including foreclosure prevention, home repair, and rehab programs.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to serving as the state’s housing finance agency, DSHA is unique in that it serves as a public housing authority and community development agency.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agency owns and operates public housing in Kent and Sussex County as well as takes pride in providing sources of financing for housing and economic development. </a:t>
            </a: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2</a:t>
            </a:fld>
            <a:endParaRPr lang="en-US" dirty="0"/>
          </a:p>
        </p:txBody>
      </p:sp>
    </p:spTree>
    <p:extLst>
      <p:ext uri="{BB962C8B-B14F-4D97-AF65-F5344CB8AC3E}">
        <p14:creationId xmlns:p14="http://schemas.microsoft.com/office/powerpoint/2010/main" val="382950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Great work is happening at DSHA every day and we are actively working to keep you as well as the residents of our state informed about what’s on the horizon. We do not take these investments lightly and are committed to stewarding them with transparency, effectiveness and impact.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DSHA is dedicated to developing affordable housing in Delaware so the community is heard, respected, and valued. We aim to ensure that Delawareans have a safe home of their choosing. Thank you again for the opportunity to address DSHA's main initiatives and budget request for the Fiscal Year 2024.</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20</a:t>
            </a:fld>
            <a:endParaRPr lang="en-US" dirty="0"/>
          </a:p>
        </p:txBody>
      </p:sp>
    </p:spTree>
    <p:extLst>
      <p:ext uri="{BB962C8B-B14F-4D97-AF65-F5344CB8AC3E}">
        <p14:creationId xmlns:p14="http://schemas.microsoft.com/office/powerpoint/2010/main" val="17864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DSHA is primarily funded through the private market (about 74%), the federal government (about 10%), and state government (about 10%), which brings us to our budget request today.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here before you seeking: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$6 million for our Affordable Rental Housing Program</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$5.5 million for our Downtown Development Districts, also known as DDD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$4 million for our Strong Neighborhoods Housing Fund</a:t>
            </a:r>
          </a:p>
          <a:p>
            <a:pPr lvl="1"/>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Recently, an additional $30 million in one-time supplemental funds were announced for housing initiatives. This funding is not included in the chart and will be allocated through the general fund. Nevertheless, it should be celebrated and recorded.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3</a:t>
            </a:fld>
            <a:endParaRPr lang="en-US" dirty="0"/>
          </a:p>
        </p:txBody>
      </p:sp>
    </p:spTree>
    <p:extLst>
      <p:ext uri="{BB962C8B-B14F-4D97-AF65-F5344CB8AC3E}">
        <p14:creationId xmlns:p14="http://schemas.microsoft.com/office/powerpoint/2010/main" val="165042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Affordable Rental Housing Program, referred to as ARHP, works mainly in conjunction with our state and federal funds.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instance, our Low-Income Housing Tax Credit (LIHTC) finances a construction project. Then, our ARHP and Housing Development Fund (HDF) reduce the first debt amount, leading to more affordable rent prices.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Last year, ARHP and HDF invested approximately $9.6 million, which leveraged $21 million in LIHTC equity.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Additionally, ARHP and HDF also leveraged about $20 million in private investment and other funding.</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4</a:t>
            </a:fld>
            <a:endParaRPr lang="en-US" dirty="0"/>
          </a:p>
        </p:txBody>
      </p:sp>
    </p:spTree>
    <p:extLst>
      <p:ext uri="{BB962C8B-B14F-4D97-AF65-F5344CB8AC3E}">
        <p14:creationId xmlns:p14="http://schemas.microsoft.com/office/powerpoint/2010/main" val="399950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 Bond I is the preservation of Smyrna Gardens in Smyrna and East Lake Apartments in Dover under a 4% tax exempt bond issue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project involved rehabbing 118 units for families at or below 60% AMI. Rent limits will apply and housing vouchers will be accepted.</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example of how DSHA is able to preserve units that have common ownership, even if they are not contiguous</a:t>
            </a:r>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5</a:t>
            </a:fld>
            <a:endParaRPr lang="en-US" dirty="0"/>
          </a:p>
        </p:txBody>
      </p:sp>
    </p:spTree>
    <p:extLst>
      <p:ext uri="{BB962C8B-B14F-4D97-AF65-F5344CB8AC3E}">
        <p14:creationId xmlns:p14="http://schemas.microsoft.com/office/powerpoint/2010/main" val="388634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Flats Phase 4 is located in Wilmington and is under construction now.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will produce 52 units that range from 1 bedroom to 3 bedrooms.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Income limits will apply, and section 8 vouchers will be accepted, while rent will range from $300 to $1,200. </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6</a:t>
            </a:fld>
            <a:endParaRPr lang="en-US" dirty="0"/>
          </a:p>
        </p:txBody>
      </p:sp>
    </p:spTree>
    <p:extLst>
      <p:ext uri="{BB962C8B-B14F-4D97-AF65-F5344CB8AC3E}">
        <p14:creationId xmlns:p14="http://schemas.microsoft.com/office/powerpoint/2010/main" val="392195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Up next, we have our DDD program. It was created in 2014 to provide a rebate to Qualified District Investors who make a Qualified Real Property Investment within designated districts. The projects must be completed before applying for funds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thank our partners statewide for stepping in to design additional resources and incentives that help maximize the impact of this program. </a:t>
            </a:r>
          </a:p>
          <a:p>
            <a:pPr lvl="0"/>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7</a:t>
            </a:fld>
            <a:endParaRPr lang="en-US" dirty="0"/>
          </a:p>
        </p:txBody>
      </p:sp>
    </p:spTree>
    <p:extLst>
      <p:ext uri="{BB962C8B-B14F-4D97-AF65-F5344CB8AC3E}">
        <p14:creationId xmlns:p14="http://schemas.microsoft.com/office/powerpoint/2010/main" val="280677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12 districts throughout the state. These jurisdictions have applied and been accepted by the DDD program.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first districts, designated in 2015 are approaching their 10-year deadline for renewing their designation for up to 2 more 5-year terms.  DSHA working with the Office of State Planning Coordination to provide a renewal application process. First three districts were Wilmington, Dover, Seaford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Under the initial legislation, the program can allow for 15 districts. </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8</a:t>
            </a:fld>
            <a:endParaRPr lang="en-US" dirty="0"/>
          </a:p>
        </p:txBody>
      </p:sp>
    </p:spTree>
    <p:extLst>
      <p:ext uri="{BB962C8B-B14F-4D97-AF65-F5344CB8AC3E}">
        <p14:creationId xmlns:p14="http://schemas.microsoft.com/office/powerpoint/2010/main" val="177487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According to the most recent annual report, over 350 projects have been completed since 2014.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 $1 in state funds equals $10.3 in private investments.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chart in the bottom right corner displays the types of construction funded and completed. </a:t>
            </a:r>
          </a:p>
          <a:p>
            <a:endParaRPr lang="en-US" dirty="0"/>
          </a:p>
        </p:txBody>
      </p:sp>
      <p:sp>
        <p:nvSpPr>
          <p:cNvPr id="4" name="Slide Number Placeholder 3"/>
          <p:cNvSpPr>
            <a:spLocks noGrp="1"/>
          </p:cNvSpPr>
          <p:nvPr>
            <p:ph type="sldNum" sz="quarter" idx="5"/>
          </p:nvPr>
        </p:nvSpPr>
        <p:spPr/>
        <p:txBody>
          <a:bodyPr/>
          <a:lstStyle/>
          <a:p>
            <a:fld id="{F544B351-96F7-48EF-9FD4-76BA07839087}" type="slidenum">
              <a:rPr lang="en-US" smtClean="0"/>
              <a:t>9</a:t>
            </a:fld>
            <a:endParaRPr lang="en-US" dirty="0"/>
          </a:p>
        </p:txBody>
      </p:sp>
    </p:spTree>
    <p:extLst>
      <p:ext uri="{BB962C8B-B14F-4D97-AF65-F5344CB8AC3E}">
        <p14:creationId xmlns:p14="http://schemas.microsoft.com/office/powerpoint/2010/main" val="154849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156491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65864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194179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192850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61556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282053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262831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315147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422457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59741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7B998-F4AA-45C1-978B-B7B078FEC3AB}"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987B5-D176-45A5-B21B-82026BBE69B6}" type="slidenum">
              <a:rPr lang="en-US" smtClean="0"/>
              <a:t>‹#›</a:t>
            </a:fld>
            <a:endParaRPr lang="en-US" dirty="0"/>
          </a:p>
        </p:txBody>
      </p:sp>
    </p:spTree>
    <p:extLst>
      <p:ext uri="{BB962C8B-B14F-4D97-AF65-F5344CB8AC3E}">
        <p14:creationId xmlns:p14="http://schemas.microsoft.com/office/powerpoint/2010/main" val="274894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7B998-F4AA-45C1-978B-B7B078FEC3AB}" type="datetimeFigureOut">
              <a:rPr lang="en-US" smtClean="0"/>
              <a:t>3/24/2023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987B5-D176-45A5-B21B-82026BBE69B6}" type="slidenum">
              <a:rPr lang="en-US" smtClean="0"/>
              <a:t>‹#›</a:t>
            </a:fld>
            <a:endParaRPr lang="en-US" dirty="0"/>
          </a:p>
        </p:txBody>
      </p:sp>
    </p:spTree>
    <p:extLst>
      <p:ext uri="{BB962C8B-B14F-4D97-AF65-F5344CB8AC3E}">
        <p14:creationId xmlns:p14="http://schemas.microsoft.com/office/powerpoint/2010/main" val="162975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B1F2B-3BDA-4C82-9727-0621766D3AF1}"/>
              </a:ext>
            </a:extLst>
          </p:cNvPr>
          <p:cNvPicPr>
            <a:picLocks noChangeAspect="1"/>
          </p:cNvPicPr>
          <p:nvPr/>
        </p:nvPicPr>
        <p:blipFill>
          <a:blip r:embed="rId3" cstate="hqprint">
            <a:duotone>
              <a:prstClr val="black"/>
              <a:schemeClr val="accent1">
                <a:tint val="45000"/>
                <a:satMod val="400000"/>
              </a:schemeClr>
            </a:duotone>
            <a:extLst>
              <a:ext uri="{BEBA8EAE-BF5A-486C-A8C5-ECC9F3942E4B}">
                <a14:imgProps xmlns:a14="http://schemas.microsoft.com/office/drawing/2010/main">
                  <a14:imgLayer r:embed="rId4">
                    <a14:imgEffect>
                      <a14:sharpenSoften amount="-250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9173911" cy="6857999"/>
          </a:xfrm>
          <a:prstGeom prst="rect">
            <a:avLst/>
          </a:prstGeom>
        </p:spPr>
      </p:pic>
      <p:sp>
        <p:nvSpPr>
          <p:cNvPr id="2" name="Title 1">
            <a:extLst>
              <a:ext uri="{FF2B5EF4-FFF2-40B4-BE49-F238E27FC236}">
                <a16:creationId xmlns:a16="http://schemas.microsoft.com/office/drawing/2014/main" id="{2514D2E6-8ABB-4A14-AE87-7AF1E6E4EF4A}"/>
              </a:ext>
            </a:extLst>
          </p:cNvPr>
          <p:cNvSpPr>
            <a:spLocks noGrp="1"/>
          </p:cNvSpPr>
          <p:nvPr>
            <p:ph type="ctrTitle"/>
          </p:nvPr>
        </p:nvSpPr>
        <p:spPr>
          <a:xfrm>
            <a:off x="685800" y="1122363"/>
            <a:ext cx="7772400" cy="2387600"/>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DEVELOPING DELAWARE</a:t>
            </a:r>
          </a:p>
        </p:txBody>
      </p:sp>
      <p:sp>
        <p:nvSpPr>
          <p:cNvPr id="3" name="Subtitle 2">
            <a:extLst>
              <a:ext uri="{FF2B5EF4-FFF2-40B4-BE49-F238E27FC236}">
                <a16:creationId xmlns:a16="http://schemas.microsoft.com/office/drawing/2014/main" id="{458EA91A-F112-4044-B534-BBBEA03CBF32}"/>
              </a:ext>
            </a:extLst>
          </p:cNvPr>
          <p:cNvSpPr>
            <a:spLocks noGrp="1"/>
          </p:cNvSpPr>
          <p:nvPr>
            <p:ph type="subTitle" idx="1"/>
          </p:nvPr>
        </p:nvSpPr>
        <p:spPr>
          <a:xfrm>
            <a:off x="1157955" y="3694684"/>
            <a:ext cx="6858000" cy="1655762"/>
          </a:xfrm>
        </p:spPr>
        <p:txBody>
          <a:bodyPr>
            <a:normAutofit lnSpcReduction="10000"/>
          </a:bodyPr>
          <a:lstStyle/>
          <a:p>
            <a:r>
              <a:rPr lang="en-US" b="1" dirty="0">
                <a:solidFill>
                  <a:schemeClr val="bg1"/>
                </a:solidFill>
                <a:latin typeface="Times New Roman" panose="02020603050405020304" pitchFamily="18" charset="0"/>
                <a:cs typeface="Times New Roman" panose="02020603050405020304" pitchFamily="18" charset="0"/>
              </a:rPr>
              <a:t>FY 2024 Capital Improvement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Committee Presentation</a:t>
            </a:r>
          </a:p>
          <a:p>
            <a:r>
              <a:rPr lang="en-US" b="1" dirty="0">
                <a:solidFill>
                  <a:schemeClr val="bg1"/>
                </a:solidFill>
                <a:latin typeface="Times New Roman" panose="02020603050405020304" pitchFamily="18" charset="0"/>
                <a:cs typeface="Times New Roman" panose="02020603050405020304" pitchFamily="18" charset="0"/>
              </a:rPr>
              <a:t>Delaware State Housing Authority</a:t>
            </a:r>
          </a:p>
          <a:p>
            <a:r>
              <a:rPr lang="en-US" b="1" dirty="0">
                <a:solidFill>
                  <a:schemeClr val="bg1"/>
                </a:solidFill>
                <a:latin typeface="Times New Roman" panose="02020603050405020304" pitchFamily="18" charset="0"/>
                <a:cs typeface="Times New Roman" panose="02020603050405020304" pitchFamily="18" charset="0"/>
              </a:rPr>
              <a:t>March 24, 2023</a:t>
            </a:r>
          </a:p>
        </p:txBody>
      </p:sp>
      <p:pic>
        <p:nvPicPr>
          <p:cNvPr id="7" name="Picture 6">
            <a:extLst>
              <a:ext uri="{FF2B5EF4-FFF2-40B4-BE49-F238E27FC236}">
                <a16:creationId xmlns:a16="http://schemas.microsoft.com/office/drawing/2014/main" id="{67D29949-9AEF-4F2E-8F5B-784BB7F4B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4867" y="5350446"/>
            <a:ext cx="1757571" cy="1144144"/>
          </a:xfrm>
          <a:prstGeom prst="rect">
            <a:avLst/>
          </a:prstGeom>
        </p:spPr>
      </p:pic>
    </p:spTree>
    <p:extLst>
      <p:ext uri="{BB962C8B-B14F-4D97-AF65-F5344CB8AC3E}">
        <p14:creationId xmlns:p14="http://schemas.microsoft.com/office/powerpoint/2010/main" val="346507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DOWNTOWN DEVELOPMENT DISTRICTS</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img782571" descr="679a2b59-024c-4c2a-a592-d5618c2401ce">
            <a:extLst>
              <a:ext uri="{FF2B5EF4-FFF2-40B4-BE49-F238E27FC236}">
                <a16:creationId xmlns:a16="http://schemas.microsoft.com/office/drawing/2014/main" id="{E45F4D07-943F-4027-B10F-A50683DB63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74"/>
          <a:stretch/>
        </p:blipFill>
        <p:spPr bwMode="auto">
          <a:xfrm>
            <a:off x="628650" y="1808922"/>
            <a:ext cx="8167480" cy="462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21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DOWNTOWN DEVELOPMENT DISTRICTS</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600AE08-3233-4FEC-A2F8-50366F0EF732}"/>
              </a:ext>
            </a:extLst>
          </p:cNvPr>
          <p:cNvSpPr/>
          <p:nvPr/>
        </p:nvSpPr>
        <p:spPr>
          <a:xfrm>
            <a:off x="964096" y="1833369"/>
            <a:ext cx="3240156"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520B2A-32C5-46BA-B997-6755CC3FABB0}"/>
              </a:ext>
            </a:extLst>
          </p:cNvPr>
          <p:cNvSpPr/>
          <p:nvPr/>
        </p:nvSpPr>
        <p:spPr>
          <a:xfrm>
            <a:off x="4820478" y="1833369"/>
            <a:ext cx="3240156"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img116591" descr="963d79bf-dc71-40c4-99d2-578f02c0b511">
            <a:extLst>
              <a:ext uri="{FF2B5EF4-FFF2-40B4-BE49-F238E27FC236}">
                <a16:creationId xmlns:a16="http://schemas.microsoft.com/office/drawing/2014/main" id="{61494AD7-9B78-4D27-AA69-4C98F399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28" y="1936750"/>
            <a:ext cx="2995333" cy="198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g483003" descr="c94252ad-4479-45f5-a8bb-b70d3603e433">
            <a:extLst>
              <a:ext uri="{FF2B5EF4-FFF2-40B4-BE49-F238E27FC236}">
                <a16:creationId xmlns:a16="http://schemas.microsoft.com/office/drawing/2014/main" id="{1F80BEB7-AF7F-43B7-8DAA-C839CA470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889" y="1936750"/>
            <a:ext cx="2995333" cy="198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1B0E73-346A-47A6-AC2D-2DC8118CB185}"/>
              </a:ext>
            </a:extLst>
          </p:cNvPr>
          <p:cNvSpPr/>
          <p:nvPr/>
        </p:nvSpPr>
        <p:spPr>
          <a:xfrm>
            <a:off x="4942889" y="4029339"/>
            <a:ext cx="2985395" cy="2462213"/>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Repurposing Existing </a:t>
            </a:r>
          </a:p>
          <a:p>
            <a:pPr algn="ctr"/>
            <a:r>
              <a:rPr lang="en-US" sz="1400" b="1" dirty="0">
                <a:solidFill>
                  <a:schemeClr val="bg1"/>
                </a:solidFill>
                <a:latin typeface="Times New Roman" panose="02020603050405020304" pitchFamily="18" charset="0"/>
                <a:cs typeface="Times New Roman" panose="02020603050405020304" pitchFamily="18" charset="0"/>
              </a:rPr>
              <a:t>Buildings </a:t>
            </a:r>
          </a:p>
          <a:p>
            <a:pPr algn="ctr"/>
            <a:r>
              <a:rPr lang="en-US" sz="1400" dirty="0">
                <a:solidFill>
                  <a:schemeClr val="bg1"/>
                </a:solidFill>
                <a:latin typeface="Times New Roman" panose="02020603050405020304" pitchFamily="18" charset="0"/>
                <a:cs typeface="Times New Roman" panose="02020603050405020304" pitchFamily="18" charset="0"/>
              </a:rPr>
              <a:t>Triple Twelve LLC - Middletown </a:t>
            </a:r>
            <a:br>
              <a:rPr lang="en-US" sz="1400" dirty="0">
                <a:solidFill>
                  <a:schemeClr val="bg1"/>
                </a:solidFill>
                <a:latin typeface="Times New Roman" panose="02020603050405020304" pitchFamily="18" charset="0"/>
                <a:cs typeface="Times New Roman" panose="02020603050405020304" pitchFamily="18" charset="0"/>
              </a:rPr>
            </a:br>
            <a:br>
              <a:rPr lang="en-US" sz="1400" dirty="0">
                <a:solidFill>
                  <a:schemeClr val="bg1"/>
                </a:solidFill>
                <a:latin typeface="Times New Roman" panose="02020603050405020304" pitchFamily="18" charset="0"/>
                <a:cs typeface="Times New Roman" panose="02020603050405020304" pitchFamily="18" charset="0"/>
              </a:rPr>
            </a:br>
            <a:r>
              <a:rPr lang="en-US" sz="1400" dirty="0">
                <a:solidFill>
                  <a:schemeClr val="bg1"/>
                </a:solidFill>
                <a:latin typeface="Times New Roman" panose="02020603050405020304" pitchFamily="18" charset="0"/>
                <a:cs typeface="Times New Roman" panose="02020603050405020304" pitchFamily="18" charset="0"/>
              </a:rPr>
              <a:t>Originally a residence dating back to the 1800s, this building has been renovated into a tasting room and beer garden for a microbrewery. This popular destination is attracting more visitors to Middletown while supporting surrounding businesses. </a:t>
            </a:r>
          </a:p>
        </p:txBody>
      </p:sp>
      <p:sp>
        <p:nvSpPr>
          <p:cNvPr id="15" name="Rectangle 14">
            <a:extLst>
              <a:ext uri="{FF2B5EF4-FFF2-40B4-BE49-F238E27FC236}">
                <a16:creationId xmlns:a16="http://schemas.microsoft.com/office/drawing/2014/main" id="{B7023FBF-F6C6-4486-BF71-23919EEE94E0}"/>
              </a:ext>
            </a:extLst>
          </p:cNvPr>
          <p:cNvSpPr/>
          <p:nvPr/>
        </p:nvSpPr>
        <p:spPr>
          <a:xfrm>
            <a:off x="1091476" y="4029339"/>
            <a:ext cx="2985395" cy="2031325"/>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Transforming Distressed Communities </a:t>
            </a:r>
          </a:p>
          <a:p>
            <a:pPr algn="ctr"/>
            <a:r>
              <a:rPr lang="en-US" sz="1400" dirty="0">
                <a:solidFill>
                  <a:schemeClr val="bg1"/>
                </a:solidFill>
                <a:latin typeface="Times New Roman" panose="02020603050405020304" pitchFamily="18" charset="0"/>
                <a:cs typeface="Times New Roman" panose="02020603050405020304" pitchFamily="18" charset="0"/>
              </a:rPr>
              <a:t>Ninth Street Holdings LLC - New Castle</a:t>
            </a:r>
            <a:br>
              <a:rPr lang="en-US" sz="1400" dirty="0">
                <a:solidFill>
                  <a:schemeClr val="bg1"/>
                </a:solidFill>
                <a:latin typeface="Times New Roman" panose="02020603050405020304" pitchFamily="18" charset="0"/>
                <a:cs typeface="Times New Roman" panose="02020603050405020304" pitchFamily="18" charset="0"/>
              </a:rPr>
            </a:br>
            <a:br>
              <a:rPr lang="en-US" sz="1400" dirty="0">
                <a:solidFill>
                  <a:schemeClr val="bg1"/>
                </a:solidFill>
                <a:latin typeface="Times New Roman" panose="02020603050405020304" pitchFamily="18" charset="0"/>
                <a:cs typeface="Times New Roman" panose="02020603050405020304" pitchFamily="18" charset="0"/>
              </a:rPr>
            </a:br>
            <a:r>
              <a:rPr lang="en-US" sz="1400" dirty="0">
                <a:solidFill>
                  <a:schemeClr val="bg1"/>
                </a:solidFill>
                <a:latin typeface="Times New Roman" panose="02020603050405020304" pitchFamily="18" charset="0"/>
                <a:cs typeface="Times New Roman" panose="02020603050405020304" pitchFamily="18" charset="0"/>
              </a:rPr>
              <a:t> A dilapidated structure, considered a blight on the neighborhood, was demolished and replaced with six townhomes with brick facades.</a:t>
            </a:r>
          </a:p>
        </p:txBody>
      </p:sp>
    </p:spTree>
    <p:extLst>
      <p:ext uri="{BB962C8B-B14F-4D97-AF65-F5344CB8AC3E}">
        <p14:creationId xmlns:p14="http://schemas.microsoft.com/office/powerpoint/2010/main" val="228814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DOWNTOWN DEVELOPMENT DISTRICTS</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600AE08-3233-4FEC-A2F8-50366F0EF732}"/>
              </a:ext>
            </a:extLst>
          </p:cNvPr>
          <p:cNvSpPr/>
          <p:nvPr/>
        </p:nvSpPr>
        <p:spPr>
          <a:xfrm>
            <a:off x="964096" y="1833369"/>
            <a:ext cx="3240156"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520B2A-32C5-46BA-B997-6755CC3FABB0}"/>
              </a:ext>
            </a:extLst>
          </p:cNvPr>
          <p:cNvSpPr/>
          <p:nvPr/>
        </p:nvSpPr>
        <p:spPr>
          <a:xfrm>
            <a:off x="4820478" y="1833369"/>
            <a:ext cx="3240156"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1B0E73-346A-47A6-AC2D-2DC8118CB185}"/>
              </a:ext>
            </a:extLst>
          </p:cNvPr>
          <p:cNvSpPr/>
          <p:nvPr/>
        </p:nvSpPr>
        <p:spPr>
          <a:xfrm>
            <a:off x="4942889" y="4029339"/>
            <a:ext cx="2985395" cy="2246769"/>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Residential Rehabilitation </a:t>
            </a:r>
          </a:p>
          <a:p>
            <a:pPr algn="ctr"/>
            <a:r>
              <a:rPr lang="en-US" sz="1400" dirty="0">
                <a:solidFill>
                  <a:schemeClr val="bg1"/>
                </a:solidFill>
                <a:latin typeface="Times New Roman" panose="02020603050405020304" pitchFamily="18" charset="0"/>
                <a:cs typeface="Times New Roman" panose="02020603050405020304" pitchFamily="18" charset="0"/>
              </a:rPr>
              <a:t> Compton Towne Preservation Associates, LLC- Wilmington</a:t>
            </a:r>
            <a:br>
              <a:rPr lang="en-US" sz="1400" dirty="0">
                <a:solidFill>
                  <a:schemeClr val="bg1"/>
                </a:solidFill>
                <a:latin typeface="Times New Roman" panose="02020603050405020304" pitchFamily="18" charset="0"/>
                <a:cs typeface="Times New Roman" panose="02020603050405020304" pitchFamily="18" charset="0"/>
              </a:rPr>
            </a:b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Renovation of a 75-unit affordable housing complex on the East Side of Wilmington that created new accessibility features and units and helped preserve the existing rental subsidy.</a:t>
            </a:r>
          </a:p>
        </p:txBody>
      </p:sp>
      <p:sp>
        <p:nvSpPr>
          <p:cNvPr id="15" name="Rectangle 14">
            <a:extLst>
              <a:ext uri="{FF2B5EF4-FFF2-40B4-BE49-F238E27FC236}">
                <a16:creationId xmlns:a16="http://schemas.microsoft.com/office/drawing/2014/main" id="{B7023FBF-F6C6-4486-BF71-23919EEE94E0}"/>
              </a:ext>
            </a:extLst>
          </p:cNvPr>
          <p:cNvSpPr/>
          <p:nvPr/>
        </p:nvSpPr>
        <p:spPr>
          <a:xfrm>
            <a:off x="1091476" y="4029339"/>
            <a:ext cx="2985395" cy="1815882"/>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Sustainable Homeownership </a:t>
            </a:r>
          </a:p>
          <a:p>
            <a:pPr algn="ctr"/>
            <a:r>
              <a:rPr lang="en-US" sz="1400" dirty="0">
                <a:solidFill>
                  <a:schemeClr val="bg1"/>
                </a:solidFill>
                <a:latin typeface="Times New Roman" panose="02020603050405020304" pitchFamily="18" charset="0"/>
                <a:cs typeface="Times New Roman" panose="02020603050405020304" pitchFamily="18" charset="0"/>
              </a:rPr>
              <a:t>200Front LLC - Milford </a:t>
            </a:r>
            <a:br>
              <a:rPr lang="en-US" sz="1400" dirty="0">
                <a:solidFill>
                  <a:schemeClr val="bg1"/>
                </a:solidFill>
                <a:latin typeface="Times New Roman" panose="02020603050405020304" pitchFamily="18" charset="0"/>
                <a:cs typeface="Times New Roman" panose="02020603050405020304" pitchFamily="18" charset="0"/>
              </a:rPr>
            </a:br>
            <a:br>
              <a:rPr lang="en-US" sz="1400" dirty="0">
                <a:solidFill>
                  <a:schemeClr val="bg1"/>
                </a:solidFill>
                <a:latin typeface="Times New Roman" panose="02020603050405020304" pitchFamily="18" charset="0"/>
                <a:cs typeface="Times New Roman" panose="02020603050405020304" pitchFamily="18" charset="0"/>
              </a:rPr>
            </a:br>
            <a:r>
              <a:rPr lang="en-US" sz="1400" dirty="0">
                <a:solidFill>
                  <a:schemeClr val="bg1"/>
                </a:solidFill>
                <a:latin typeface="Times New Roman" panose="02020603050405020304" pitchFamily="18" charset="0"/>
                <a:cs typeface="Times New Roman" panose="02020603050405020304" pitchFamily="18" charset="0"/>
              </a:rPr>
              <a:t>Long dilapidated structures were demolished over several parcels to construct and design nine affordable townhomes to complement the North Milford Historic District. </a:t>
            </a:r>
          </a:p>
        </p:txBody>
      </p:sp>
      <p:pic>
        <p:nvPicPr>
          <p:cNvPr id="5122" name="img255889" descr="420086fe-0524-4952-942a-575120a4d151">
            <a:extLst>
              <a:ext uri="{FF2B5EF4-FFF2-40B4-BE49-F238E27FC236}">
                <a16:creationId xmlns:a16="http://schemas.microsoft.com/office/drawing/2014/main" id="{D88E7058-C96C-40B3-8D94-6CEBEF41F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48"/>
          <a:stretch/>
        </p:blipFill>
        <p:spPr bwMode="auto">
          <a:xfrm>
            <a:off x="1069922" y="1936751"/>
            <a:ext cx="3013209" cy="18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DABB4A1-AC47-4ABB-82FE-9B9A6E326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889" y="1936751"/>
            <a:ext cx="3006949" cy="1879876"/>
          </a:xfrm>
          <a:prstGeom prst="rect">
            <a:avLst/>
          </a:prstGeom>
        </p:spPr>
      </p:pic>
    </p:spTree>
    <p:extLst>
      <p:ext uri="{BB962C8B-B14F-4D97-AF65-F5344CB8AC3E}">
        <p14:creationId xmlns:p14="http://schemas.microsoft.com/office/powerpoint/2010/main" val="374738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145F-6172-48EB-89E2-8C0F7EF28197}"/>
              </a:ext>
            </a:extLst>
          </p:cNvPr>
          <p:cNvSpPr>
            <a:spLocks noGrp="1"/>
          </p:cNvSpPr>
          <p:nvPr>
            <p:ph type="title"/>
          </p:nvPr>
        </p:nvSpPr>
        <p:spPr>
          <a:xfrm>
            <a:off x="3956958" y="1588747"/>
            <a:ext cx="4902841" cy="1325563"/>
          </a:xfrm>
        </p:spPr>
        <p:txBody>
          <a:bodyPr>
            <a:no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DEVELOPING DELAWARE</a:t>
            </a:r>
            <a:br>
              <a:rPr lang="en-US" sz="2000" b="1" dirty="0">
                <a:solidFill>
                  <a:srgbClr val="002060"/>
                </a:solidFill>
                <a:latin typeface="Times New Roman" panose="02020603050405020304" pitchFamily="18" charset="0"/>
                <a:cs typeface="Times New Roman" panose="02020603050405020304" pitchFamily="18" charset="0"/>
              </a:rPr>
            </a:b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STRONG NEIGHBORHOOD HOUSING FUND (SNHF)</a:t>
            </a:r>
          </a:p>
        </p:txBody>
      </p:sp>
      <p:sp>
        <p:nvSpPr>
          <p:cNvPr id="3" name="Content Placeholder 2">
            <a:extLst>
              <a:ext uri="{FF2B5EF4-FFF2-40B4-BE49-F238E27FC236}">
                <a16:creationId xmlns:a16="http://schemas.microsoft.com/office/drawing/2014/main" id="{73DE629E-BFF2-467B-B782-71F51FD5A6DC}"/>
              </a:ext>
            </a:extLst>
          </p:cNvPr>
          <p:cNvSpPr>
            <a:spLocks noGrp="1"/>
          </p:cNvSpPr>
          <p:nvPr>
            <p:ph idx="1"/>
          </p:nvPr>
        </p:nvSpPr>
        <p:spPr>
          <a:xfrm>
            <a:off x="4253006" y="3531986"/>
            <a:ext cx="4310743" cy="3075025"/>
          </a:xfrm>
        </p:spPr>
        <p:txBody>
          <a:bodyPr>
            <a:normAutofit fontScale="92500" lnSpcReduction="10000"/>
          </a:bodyPr>
          <a:lstStyle/>
          <a:p>
            <a:r>
              <a:rPr lang="en-US" sz="1700" dirty="0">
                <a:solidFill>
                  <a:srgbClr val="002060"/>
                </a:solidFill>
                <a:latin typeface="Times New Roman" panose="02020603050405020304" pitchFamily="18" charset="0"/>
                <a:cs typeface="Times New Roman" panose="02020603050405020304" pitchFamily="18" charset="0"/>
              </a:rPr>
              <a:t>Revolving fund to be used for the acquisition, renovation, and sale of vacant, abandoned, foreclosed, or blighted property</a:t>
            </a:r>
            <a:br>
              <a:rPr lang="en-US" sz="1700" dirty="0">
                <a:solidFill>
                  <a:srgbClr val="002060"/>
                </a:solidFill>
                <a:latin typeface="Times New Roman" panose="02020603050405020304" pitchFamily="18" charset="0"/>
                <a:cs typeface="Times New Roman" panose="02020603050405020304" pitchFamily="18" charset="0"/>
              </a:rPr>
            </a:br>
            <a:endParaRPr lang="en-US" sz="1700" dirty="0">
              <a:solidFill>
                <a:srgbClr val="002060"/>
              </a:solidFill>
              <a:latin typeface="Times New Roman" panose="02020603050405020304" pitchFamily="18" charset="0"/>
              <a:cs typeface="Times New Roman" panose="02020603050405020304" pitchFamily="18" charset="0"/>
            </a:endParaRPr>
          </a:p>
          <a:p>
            <a:r>
              <a:rPr lang="en-US" sz="1700" dirty="0">
                <a:solidFill>
                  <a:srgbClr val="002060"/>
                </a:solidFill>
                <a:latin typeface="Times New Roman" panose="02020603050405020304" pitchFamily="18" charset="0"/>
                <a:cs typeface="Times New Roman" panose="02020603050405020304" pitchFamily="18" charset="0"/>
              </a:rPr>
              <a:t>Targeted for efforts that support community development and/or transform neighborhoods</a:t>
            </a:r>
            <a:br>
              <a:rPr lang="en-US" sz="1700" dirty="0">
                <a:solidFill>
                  <a:srgbClr val="002060"/>
                </a:solidFill>
                <a:latin typeface="Times New Roman" panose="02020603050405020304" pitchFamily="18" charset="0"/>
                <a:cs typeface="Times New Roman" panose="02020603050405020304" pitchFamily="18" charset="0"/>
              </a:rPr>
            </a:br>
            <a:endParaRPr lang="en-US" sz="1700" dirty="0">
              <a:solidFill>
                <a:srgbClr val="002060"/>
              </a:solidFill>
              <a:latin typeface="Times New Roman" panose="02020603050405020304" pitchFamily="18" charset="0"/>
              <a:cs typeface="Times New Roman" panose="02020603050405020304" pitchFamily="18" charset="0"/>
            </a:endParaRPr>
          </a:p>
          <a:p>
            <a:pPr marL="171450" lvl="1" indent="-171450"/>
            <a:r>
              <a:rPr lang="en-US" sz="1700" dirty="0">
                <a:solidFill>
                  <a:srgbClr val="002060"/>
                </a:solidFill>
                <a:latin typeface="Times New Roman" panose="02020603050405020304" pitchFamily="18" charset="0"/>
                <a:cs typeface="Times New Roman" panose="02020603050405020304" pitchFamily="18" charset="0"/>
              </a:rPr>
              <a:t>143 units created since the program launched</a:t>
            </a:r>
          </a:p>
          <a:p>
            <a:pPr marL="171450" lvl="1" indent="-171450"/>
            <a:endParaRPr lang="en-US" sz="1700" dirty="0">
              <a:solidFill>
                <a:srgbClr val="002060"/>
              </a:solidFill>
              <a:latin typeface="Times New Roman" panose="02020603050405020304" pitchFamily="18" charset="0"/>
              <a:cs typeface="Times New Roman" panose="02020603050405020304" pitchFamily="18" charset="0"/>
            </a:endParaRPr>
          </a:p>
          <a:p>
            <a:pPr marL="171450" lvl="1" indent="-171450"/>
            <a:r>
              <a:rPr lang="en-US" sz="1700" dirty="0">
                <a:solidFill>
                  <a:srgbClr val="002060"/>
                </a:solidFill>
                <a:latin typeface="Times New Roman" panose="02020603050405020304" pitchFamily="18" charset="0"/>
                <a:cs typeface="Times New Roman" panose="02020603050405020304" pitchFamily="18" charset="0"/>
              </a:rPr>
              <a:t>25 homes created in 2022</a:t>
            </a:r>
          </a:p>
          <a:p>
            <a:pPr marL="0" lvl="1" indent="0">
              <a:buNone/>
            </a:pPr>
            <a:endParaRPr lang="en-US" sz="1700" dirty="0">
              <a:solidFill>
                <a:srgbClr val="002060"/>
              </a:solidFill>
              <a:latin typeface="Times New Roman" panose="02020603050405020304" pitchFamily="18" charset="0"/>
              <a:cs typeface="Times New Roman" panose="02020603050405020304" pitchFamily="18" charset="0"/>
            </a:endParaRPr>
          </a:p>
          <a:p>
            <a:pPr marL="171450" lvl="1" indent="-171450"/>
            <a:r>
              <a:rPr lang="en-US" sz="1700" dirty="0">
                <a:solidFill>
                  <a:srgbClr val="002060"/>
                </a:solidFill>
                <a:latin typeface="Times New Roman" panose="02020603050405020304" pitchFamily="18" charset="0"/>
                <a:cs typeface="Times New Roman" panose="02020603050405020304" pitchFamily="18" charset="0"/>
              </a:rPr>
              <a:t>44 homes anticipated in 2023</a:t>
            </a:r>
            <a:br>
              <a:rPr lang="en-US" sz="1700" dirty="0">
                <a:solidFill>
                  <a:srgbClr val="002060"/>
                </a:solidFill>
                <a:latin typeface="Times New Roman" panose="02020603050405020304" pitchFamily="18" charset="0"/>
                <a:cs typeface="Times New Roman" panose="02020603050405020304" pitchFamily="18" charset="0"/>
              </a:rPr>
            </a:br>
            <a:endParaRPr lang="en-US" sz="1700"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D3B3BC3-8E12-45B8-8FFB-3AD81A9180F8}"/>
              </a:ext>
            </a:extLst>
          </p:cNvPr>
          <p:cNvPicPr>
            <a:picLocks noChangeAspect="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8419" t="4228" r="10125" b="-4228"/>
          <a:stretch/>
        </p:blipFill>
        <p:spPr>
          <a:xfrm>
            <a:off x="0" y="-10790"/>
            <a:ext cx="3614058" cy="7188652"/>
          </a:xfrm>
          <a:prstGeom prst="rect">
            <a:avLst/>
          </a:prstGeom>
        </p:spPr>
      </p:pic>
      <p:sp>
        <p:nvSpPr>
          <p:cNvPr id="6" name="Title 1">
            <a:extLst>
              <a:ext uri="{FF2B5EF4-FFF2-40B4-BE49-F238E27FC236}">
                <a16:creationId xmlns:a16="http://schemas.microsoft.com/office/drawing/2014/main" id="{47D09F29-5278-4C51-8A3F-23AE501538B1}"/>
              </a:ext>
            </a:extLst>
          </p:cNvPr>
          <p:cNvSpPr txBox="1">
            <a:spLocks/>
          </p:cNvSpPr>
          <p:nvPr/>
        </p:nvSpPr>
        <p:spPr>
          <a:xfrm>
            <a:off x="342900" y="5326742"/>
            <a:ext cx="2928258" cy="1153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Times New Roman" panose="02020603050405020304" pitchFamily="18" charset="0"/>
                <a:cs typeface="Times New Roman" panose="02020603050405020304" pitchFamily="18" charset="0"/>
              </a:rPr>
              <a:t>$4,000,000 REQUESTED</a:t>
            </a:r>
          </a:p>
        </p:txBody>
      </p:sp>
      <p:pic>
        <p:nvPicPr>
          <p:cNvPr id="8" name="Picture 7">
            <a:extLst>
              <a:ext uri="{FF2B5EF4-FFF2-40B4-BE49-F238E27FC236}">
                <a16:creationId xmlns:a16="http://schemas.microsoft.com/office/drawing/2014/main" id="{AACF6440-8A5B-4F9D-BC17-A402FF92A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6682" y="231111"/>
            <a:ext cx="1294886" cy="842946"/>
          </a:xfrm>
          <a:prstGeom prst="rect">
            <a:avLst/>
          </a:prstGeom>
        </p:spPr>
      </p:pic>
    </p:spTree>
    <p:extLst>
      <p:ext uri="{BB962C8B-B14F-4D97-AF65-F5344CB8AC3E}">
        <p14:creationId xmlns:p14="http://schemas.microsoft.com/office/powerpoint/2010/main" val="112387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STRONG NEIGHBORHOOD HOUSING FUND (SNHF)</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584BF26-E6F8-40B0-8D4E-BD8DCE5E15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7198" y="2061914"/>
            <a:ext cx="3746926" cy="3468718"/>
          </a:xfrm>
          <a:prstGeom prst="rect">
            <a:avLst/>
          </a:prstGeom>
        </p:spPr>
      </p:pic>
      <p:graphicFrame>
        <p:nvGraphicFramePr>
          <p:cNvPr id="9" name="Chart 8">
            <a:extLst>
              <a:ext uri="{FF2B5EF4-FFF2-40B4-BE49-F238E27FC236}">
                <a16:creationId xmlns:a16="http://schemas.microsoft.com/office/drawing/2014/main" id="{64B1DF39-CA8C-437F-96E9-9044F553E6A0}"/>
              </a:ext>
            </a:extLst>
          </p:cNvPr>
          <p:cNvGraphicFramePr>
            <a:graphicFrameLocks/>
          </p:cNvGraphicFramePr>
          <p:nvPr>
            <p:extLst>
              <p:ext uri="{D42A27DB-BD31-4B8C-83A1-F6EECF244321}">
                <p14:modId xmlns:p14="http://schemas.microsoft.com/office/powerpoint/2010/main" val="2468108116"/>
              </p:ext>
            </p:extLst>
          </p:nvPr>
        </p:nvGraphicFramePr>
        <p:xfrm>
          <a:off x="4917108" y="2018766"/>
          <a:ext cx="3501489" cy="3253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193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STRONG NEIGHBORHOOD HOUSING FUND (SNHF)</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600AE08-3233-4FEC-A2F8-50366F0EF732}"/>
              </a:ext>
            </a:extLst>
          </p:cNvPr>
          <p:cNvSpPr/>
          <p:nvPr/>
        </p:nvSpPr>
        <p:spPr>
          <a:xfrm>
            <a:off x="787826" y="1820842"/>
            <a:ext cx="2418082"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520B2A-32C5-46BA-B997-6755CC3FABB0}"/>
              </a:ext>
            </a:extLst>
          </p:cNvPr>
          <p:cNvSpPr/>
          <p:nvPr/>
        </p:nvSpPr>
        <p:spPr>
          <a:xfrm>
            <a:off x="3405734" y="1833369"/>
            <a:ext cx="2418082"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023FBF-F6C6-4486-BF71-23919EEE94E0}"/>
              </a:ext>
            </a:extLst>
          </p:cNvPr>
          <p:cNvSpPr/>
          <p:nvPr/>
        </p:nvSpPr>
        <p:spPr>
          <a:xfrm>
            <a:off x="907096" y="3691928"/>
            <a:ext cx="2162572" cy="2246769"/>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Wilmington</a:t>
            </a:r>
          </a:p>
          <a:p>
            <a:pPr algn="ctr"/>
            <a:endParaRPr lang="en-US" sz="1400" b="1"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Amala Way, which consists of five new townhomes, resides along the 800 block of Wilmington’s Eastside. </a:t>
            </a: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Habitat for Humanity of New Castle County brought this project to life. </a:t>
            </a:r>
          </a:p>
        </p:txBody>
      </p:sp>
      <p:pic>
        <p:nvPicPr>
          <p:cNvPr id="16" name="Picture 15">
            <a:extLst>
              <a:ext uri="{FF2B5EF4-FFF2-40B4-BE49-F238E27FC236}">
                <a16:creationId xmlns:a16="http://schemas.microsoft.com/office/drawing/2014/main" id="{95D35427-A494-49A8-A8BC-4C591BA55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96" y="1919246"/>
            <a:ext cx="2232682" cy="1630002"/>
          </a:xfrm>
          <a:prstGeom prst="rect">
            <a:avLst/>
          </a:prstGeom>
        </p:spPr>
      </p:pic>
      <p:pic>
        <p:nvPicPr>
          <p:cNvPr id="17" name="Picture 16">
            <a:extLst>
              <a:ext uri="{FF2B5EF4-FFF2-40B4-BE49-F238E27FC236}">
                <a16:creationId xmlns:a16="http://schemas.microsoft.com/office/drawing/2014/main" id="{EF1CA9F8-2D9F-4E75-8E58-CCA782E62275}"/>
              </a:ext>
            </a:extLst>
          </p:cNvPr>
          <p:cNvPicPr/>
          <p:nvPr/>
        </p:nvPicPr>
        <p:blipFill>
          <a:blip r:embed="rId4"/>
          <a:stretch>
            <a:fillRect/>
          </a:stretch>
        </p:blipFill>
        <p:spPr>
          <a:xfrm>
            <a:off x="3498434" y="1919246"/>
            <a:ext cx="2232682" cy="1583104"/>
          </a:xfrm>
          <a:prstGeom prst="rect">
            <a:avLst/>
          </a:prstGeom>
        </p:spPr>
      </p:pic>
      <p:sp>
        <p:nvSpPr>
          <p:cNvPr id="18" name="Rectangle 17">
            <a:extLst>
              <a:ext uri="{FF2B5EF4-FFF2-40B4-BE49-F238E27FC236}">
                <a16:creationId xmlns:a16="http://schemas.microsoft.com/office/drawing/2014/main" id="{AD03DE94-7C60-4265-9F51-A294C7C3EEA7}"/>
              </a:ext>
            </a:extLst>
          </p:cNvPr>
          <p:cNvSpPr/>
          <p:nvPr/>
        </p:nvSpPr>
        <p:spPr>
          <a:xfrm>
            <a:off x="3576922" y="3767729"/>
            <a:ext cx="2162572" cy="1600438"/>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Laurel</a:t>
            </a: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Hope Hill is located on West Front Street. </a:t>
            </a: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Four units are completed, and one is still underway.  </a:t>
            </a:r>
          </a:p>
        </p:txBody>
      </p:sp>
      <p:sp>
        <p:nvSpPr>
          <p:cNvPr id="19" name="Rectangle 18">
            <a:extLst>
              <a:ext uri="{FF2B5EF4-FFF2-40B4-BE49-F238E27FC236}">
                <a16:creationId xmlns:a16="http://schemas.microsoft.com/office/drawing/2014/main" id="{90E45D06-C996-400E-B0F4-587C8D4E8E78}"/>
              </a:ext>
            </a:extLst>
          </p:cNvPr>
          <p:cNvSpPr/>
          <p:nvPr/>
        </p:nvSpPr>
        <p:spPr>
          <a:xfrm>
            <a:off x="5995004" y="1833369"/>
            <a:ext cx="2418082" cy="46595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07F476-1560-43D5-B35E-5FD2579CA1D1}"/>
              </a:ext>
            </a:extLst>
          </p:cNvPr>
          <p:cNvSpPr/>
          <p:nvPr/>
        </p:nvSpPr>
        <p:spPr>
          <a:xfrm>
            <a:off x="6166192" y="3767729"/>
            <a:ext cx="2162572" cy="2246769"/>
          </a:xfrm>
          <a:prstGeom prst="rect">
            <a:avLst/>
          </a:prstGeom>
        </p:spPr>
        <p:txBody>
          <a:bodyPr wrap="square">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Dover</a:t>
            </a:r>
          </a:p>
          <a:p>
            <a:pPr algn="ctr"/>
            <a:endParaRPr lang="en-US" sz="1400" b="1"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Located on South Queen Street, this 3 bedroom/2.5 bath has been occupied since 2021</a:t>
            </a: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err="1">
                <a:solidFill>
                  <a:schemeClr val="bg1"/>
                </a:solidFill>
                <a:latin typeface="Times New Roman" panose="02020603050405020304" pitchFamily="18" charset="0"/>
                <a:cs typeface="Times New Roman" panose="02020603050405020304" pitchFamily="18" charset="0"/>
              </a:rPr>
              <a:t>Neighborgood</a:t>
            </a:r>
            <a:r>
              <a:rPr lang="en-US" sz="1400" dirty="0">
                <a:solidFill>
                  <a:schemeClr val="bg1"/>
                </a:solidFill>
                <a:latin typeface="Times New Roman" panose="02020603050405020304" pitchFamily="18" charset="0"/>
                <a:cs typeface="Times New Roman" panose="02020603050405020304" pitchFamily="18" charset="0"/>
              </a:rPr>
              <a:t> Partners, formerly NCALL, developed the project. </a:t>
            </a:r>
          </a:p>
        </p:txBody>
      </p:sp>
      <p:pic>
        <p:nvPicPr>
          <p:cNvPr id="5" name="Picture 4">
            <a:extLst>
              <a:ext uri="{FF2B5EF4-FFF2-40B4-BE49-F238E27FC236}">
                <a16:creationId xmlns:a16="http://schemas.microsoft.com/office/drawing/2014/main" id="{6D807B7A-99F1-4B42-9DD6-4278B645B3B6}"/>
              </a:ext>
            </a:extLst>
          </p:cNvPr>
          <p:cNvPicPr>
            <a:picLocks noChangeAspect="1"/>
          </p:cNvPicPr>
          <p:nvPr/>
        </p:nvPicPr>
        <p:blipFill rotWithShape="1">
          <a:blip r:embed="rId5">
            <a:extLst>
              <a:ext uri="{28A0092B-C50C-407E-A947-70E740481C1C}">
                <a14:useLocalDpi xmlns:a14="http://schemas.microsoft.com/office/drawing/2010/main" val="0"/>
              </a:ext>
            </a:extLst>
          </a:blip>
          <a:srcRect t="18979" b="21675"/>
          <a:stretch/>
        </p:blipFill>
        <p:spPr>
          <a:xfrm>
            <a:off x="6087704" y="1919246"/>
            <a:ext cx="2241060" cy="1583104"/>
          </a:xfrm>
          <a:prstGeom prst="rect">
            <a:avLst/>
          </a:prstGeom>
        </p:spPr>
      </p:pic>
    </p:spTree>
    <p:extLst>
      <p:ext uri="{BB962C8B-B14F-4D97-AF65-F5344CB8AC3E}">
        <p14:creationId xmlns:p14="http://schemas.microsoft.com/office/powerpoint/2010/main" val="158335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8DF1B260-B4E4-4865-87C6-E6D76A8F3994}"/>
              </a:ext>
            </a:extLst>
          </p:cNvPr>
          <p:cNvSpPr>
            <a:spLocks noGrp="1"/>
          </p:cNvSpPr>
          <p:nvPr>
            <p:ph type="title"/>
          </p:nvPr>
        </p:nvSpPr>
        <p:spPr/>
        <p:txBody>
          <a:bodyPr>
            <a:norm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SUMMARY OF BUDGET REQUEST </a:t>
            </a:r>
          </a:p>
        </p:txBody>
      </p:sp>
      <p:graphicFrame>
        <p:nvGraphicFramePr>
          <p:cNvPr id="15" name="Table 14">
            <a:extLst>
              <a:ext uri="{FF2B5EF4-FFF2-40B4-BE49-F238E27FC236}">
                <a16:creationId xmlns:a16="http://schemas.microsoft.com/office/drawing/2014/main" id="{7FDD083A-C5B8-4AF9-A7D0-CF91129FE303}"/>
              </a:ext>
            </a:extLst>
          </p:cNvPr>
          <p:cNvGraphicFramePr>
            <a:graphicFrameLocks noGrp="1"/>
          </p:cNvGraphicFramePr>
          <p:nvPr>
            <p:extLst>
              <p:ext uri="{D42A27DB-BD31-4B8C-83A1-F6EECF244321}">
                <p14:modId xmlns:p14="http://schemas.microsoft.com/office/powerpoint/2010/main" val="185246497"/>
              </p:ext>
            </p:extLst>
          </p:nvPr>
        </p:nvGraphicFramePr>
        <p:xfrm>
          <a:off x="523719" y="1794609"/>
          <a:ext cx="8096561" cy="4176353"/>
        </p:xfrm>
        <a:graphic>
          <a:graphicData uri="http://schemas.openxmlformats.org/drawingml/2006/table">
            <a:tbl>
              <a:tblPr bandRow="1">
                <a:tableStyleId>{073A0DAA-6AF3-43AB-8588-CEC1D06C72B9}</a:tableStyleId>
              </a:tblPr>
              <a:tblGrid>
                <a:gridCol w="4853167">
                  <a:extLst>
                    <a:ext uri="{9D8B030D-6E8A-4147-A177-3AD203B41FA5}">
                      <a16:colId xmlns:a16="http://schemas.microsoft.com/office/drawing/2014/main" val="3289228899"/>
                    </a:ext>
                  </a:extLst>
                </a:gridCol>
                <a:gridCol w="3243394">
                  <a:extLst>
                    <a:ext uri="{9D8B030D-6E8A-4147-A177-3AD203B41FA5}">
                      <a16:colId xmlns:a16="http://schemas.microsoft.com/office/drawing/2014/main" val="1487639975"/>
                    </a:ext>
                  </a:extLst>
                </a:gridCol>
              </a:tblGrid>
              <a:tr h="391525">
                <a:tc gridSpan="2">
                  <a:txBody>
                    <a:bodyPr/>
                    <a:lstStyle/>
                    <a:p>
                      <a:pPr marL="0" algn="l" defTabSz="914400" rtl="0" eaLnBrk="1" latinLnBrk="0" hangingPunct="1"/>
                      <a:r>
                        <a:rPr kumimoji="1" lang="en-US" sz="1800" b="1" u="sng"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General Fund:</a:t>
                      </a:r>
                      <a:endParaRPr kumimoji="1" lang="en-US" sz="1800" b="1" u="sng"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accent1">
                        <a:lumMod val="50000"/>
                      </a:schemeClr>
                    </a:solidFill>
                  </a:tcPr>
                </a:tc>
                <a:tc hMerge="1">
                  <a:txBody>
                    <a:bodyPr/>
                    <a:lstStyle/>
                    <a:p>
                      <a:endParaRPr lang="en-US" sz="1800"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2308560672"/>
                  </a:ext>
                </a:extLst>
              </a:tr>
              <a:tr h="391525">
                <a:tc>
                  <a:txBody>
                    <a:bodyPr/>
                    <a:lstStyle/>
                    <a:p>
                      <a:r>
                        <a:rPr lang="en-US" sz="1800" dirty="0">
                          <a:latin typeface="Times New Roman" panose="02020603050405020304" pitchFamily="18" charset="0"/>
                          <a:cs typeface="Times New Roman" panose="02020603050405020304" pitchFamily="18" charset="0"/>
                        </a:rPr>
                        <a:t>Housing Development Fund</a:t>
                      </a:r>
                      <a:endParaRPr lang="en-US" sz="1800" b="0" dirty="0">
                        <a:solidFill>
                          <a:srgbClr val="2B3089"/>
                        </a:solidFill>
                        <a:latin typeface="Times New Roman" panose="02020603050405020304" pitchFamily="18" charset="0"/>
                        <a:cs typeface="Times New Roman" panose="02020603050405020304" pitchFamily="18" charset="0"/>
                      </a:endParaRPr>
                    </a:p>
                  </a:txBody>
                  <a:tcPr/>
                </a:tc>
                <a:tc>
                  <a:txBody>
                    <a:bodyPr/>
                    <a:lstStyle/>
                    <a:p>
                      <a:pPr algn="r"/>
                      <a:r>
                        <a:rPr lang="en-US" sz="1800" dirty="0">
                          <a:latin typeface="Times New Roman" panose="02020603050405020304" pitchFamily="18" charset="0"/>
                          <a:cs typeface="Times New Roman" panose="02020603050405020304" pitchFamily="18" charset="0"/>
                        </a:rPr>
                        <a:t>$4,000,000</a:t>
                      </a:r>
                      <a:endParaRPr lang="en-US" sz="1800" dirty="0">
                        <a:solidFill>
                          <a:srgbClr val="2B3089"/>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0436727"/>
                  </a:ext>
                </a:extLst>
              </a:tr>
              <a:tr h="391525">
                <a:tc>
                  <a:txBody>
                    <a:bodyPr/>
                    <a:lstStyle/>
                    <a:p>
                      <a:r>
                        <a:rPr lang="en-US" sz="1800" kern="1200" dirty="0">
                          <a:latin typeface="Times New Roman" panose="02020603050405020304" pitchFamily="18" charset="0"/>
                          <a:cs typeface="Times New Roman" panose="02020603050405020304" pitchFamily="18" charset="0"/>
                        </a:rPr>
                        <a:t>State Rental Assistance Program</a:t>
                      </a:r>
                      <a:endParaRPr lang="en-US" sz="1800" b="0"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latin typeface="Times New Roman" panose="02020603050405020304" pitchFamily="18" charset="0"/>
                          <a:cs typeface="Times New Roman" panose="02020603050405020304" pitchFamily="18" charset="0"/>
                        </a:rPr>
                        <a:t>$4,000,000</a:t>
                      </a:r>
                      <a:endParaRPr lang="en-US" sz="18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19593201"/>
                  </a:ext>
                </a:extLst>
              </a:tr>
              <a:tr h="391525">
                <a:tc>
                  <a:txBody>
                    <a:bodyPr/>
                    <a:lstStyle/>
                    <a:p>
                      <a:pPr marL="0" algn="l" defTabSz="914400" rtl="0" eaLnBrk="1" latinLnBrk="0" hangingPunct="1"/>
                      <a:r>
                        <a:rPr lang="en-US" sz="1800" kern="1200" dirty="0">
                          <a:latin typeface="Times New Roman" panose="02020603050405020304" pitchFamily="18" charset="0"/>
                          <a:cs typeface="Times New Roman" panose="02020603050405020304" pitchFamily="18" charset="0"/>
                        </a:rPr>
                        <a:t>Total General Fund:</a:t>
                      </a:r>
                      <a:endParaRPr lang="en-US" sz="1800" b="1" i="1"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800" kern="1200" dirty="0">
                          <a:latin typeface="Times New Roman" panose="02020603050405020304" pitchFamily="18" charset="0"/>
                          <a:cs typeface="Times New Roman" panose="02020603050405020304" pitchFamily="18" charset="0"/>
                        </a:rPr>
                        <a:t>$8,000,000</a:t>
                      </a:r>
                      <a:endParaRPr lang="en-US" sz="1800" b="1" i="1"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636662497"/>
                  </a:ext>
                </a:extLst>
              </a:tr>
              <a:tr h="391525">
                <a:tc gridSpan="2">
                  <a:txBody>
                    <a:bodyPr/>
                    <a:lstStyle/>
                    <a:p>
                      <a:pPr marL="0" algn="l" defTabSz="914400" rtl="0" eaLnBrk="1" latinLnBrk="0" hangingPunct="1"/>
                      <a:r>
                        <a:rPr kumimoji="1" lang="en-US" sz="1800" b="1" u="sng"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Bond Bill:</a:t>
                      </a:r>
                      <a:endParaRPr kumimoji="1" lang="en-US" sz="1800" b="1" u="sng"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accent1">
                        <a:lumMod val="50000"/>
                      </a:schemeClr>
                    </a:solidFill>
                  </a:tcPr>
                </a:tc>
                <a:tc hMerge="1">
                  <a:txBody>
                    <a:bodyPr/>
                    <a:lstStyle/>
                    <a:p>
                      <a:endParaRPr lang="en-US" sz="1800" dirty="0">
                        <a:latin typeface="Times New Roman" panose="02020603050405020304" pitchFamily="18" charset="0"/>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3327231538"/>
                  </a:ext>
                </a:extLst>
              </a:tr>
              <a:tr h="391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Times New Roman" panose="02020603050405020304" pitchFamily="18" charset="0"/>
                          <a:cs typeface="Times New Roman" panose="02020603050405020304" pitchFamily="18" charset="0"/>
                        </a:rPr>
                        <a:t>Affordable Rental Housing Program</a:t>
                      </a:r>
                      <a:endParaRPr lang="en-US" sz="1800" b="0"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800" kern="1200" dirty="0">
                          <a:latin typeface="Times New Roman" panose="02020603050405020304" pitchFamily="18" charset="0"/>
                          <a:cs typeface="Times New Roman" panose="02020603050405020304" pitchFamily="18" charset="0"/>
                        </a:rPr>
                        <a:t>$6,000,000</a:t>
                      </a:r>
                      <a:endParaRPr lang="en-US" sz="18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30819610"/>
                  </a:ext>
                </a:extLst>
              </a:tr>
              <a:tr h="391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Downtown Development Districts</a:t>
                      </a:r>
                      <a:endParaRPr lang="en-US" sz="1800" dirty="0">
                        <a:solidFill>
                          <a:srgbClr val="2B3089"/>
                        </a:solidFill>
                        <a:latin typeface="Times New Roman" panose="02020603050405020304" pitchFamily="18" charset="0"/>
                        <a:cs typeface="Times New Roman" panose="02020603050405020304" pitchFamily="18" charset="0"/>
                      </a:endParaRPr>
                    </a:p>
                  </a:txBody>
                  <a:tcPr/>
                </a:tc>
                <a:tc>
                  <a:txBody>
                    <a:bodyPr/>
                    <a:lstStyle/>
                    <a:p>
                      <a:pPr marL="0" algn="r" defTabSz="914400" rtl="0" eaLnBrk="1" latinLnBrk="0" hangingPunct="1"/>
                      <a:r>
                        <a:rPr lang="en-US" sz="1800" kern="1200" dirty="0">
                          <a:latin typeface="Times New Roman" panose="02020603050405020304" pitchFamily="18" charset="0"/>
                          <a:cs typeface="Times New Roman" panose="02020603050405020304" pitchFamily="18" charset="0"/>
                        </a:rPr>
                        <a:t>$5,500,000</a:t>
                      </a:r>
                      <a:endParaRPr lang="en-US" sz="18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99041607"/>
                  </a:ext>
                </a:extLst>
              </a:tr>
              <a:tr h="391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Times New Roman" panose="02020603050405020304" pitchFamily="18" charset="0"/>
                          <a:cs typeface="Times New Roman" panose="02020603050405020304" pitchFamily="18" charset="0"/>
                        </a:rPr>
                        <a:t>Strong Neighborhoods Housing Fund</a:t>
                      </a:r>
                      <a:endParaRPr lang="en-US" sz="1800" b="0"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800" kern="1200" dirty="0">
                          <a:latin typeface="Times New Roman" panose="02020603050405020304" pitchFamily="18" charset="0"/>
                          <a:cs typeface="Times New Roman" panose="02020603050405020304" pitchFamily="18" charset="0"/>
                        </a:rPr>
                        <a:t>$4,000,000</a:t>
                      </a:r>
                      <a:endParaRPr lang="en-US" sz="18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994123780"/>
                  </a:ext>
                </a:extLst>
              </a:tr>
              <a:tr h="391525">
                <a:tc>
                  <a:txBody>
                    <a:bodyPr/>
                    <a:lstStyle/>
                    <a:p>
                      <a:pPr marL="0" algn="l" defTabSz="914400" rtl="0" eaLnBrk="1" latinLnBrk="0" hangingPunct="1"/>
                      <a:r>
                        <a:rPr lang="en-US" sz="1800" kern="1200" dirty="0">
                          <a:latin typeface="Times New Roman" panose="02020603050405020304" pitchFamily="18" charset="0"/>
                          <a:cs typeface="Times New Roman" panose="02020603050405020304" pitchFamily="18" charset="0"/>
                        </a:rPr>
                        <a:t>Total Bond Bill:</a:t>
                      </a:r>
                      <a:endParaRPr lang="en-US" sz="1800" b="1" i="1"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800" kern="1200" dirty="0">
                          <a:latin typeface="Times New Roman" panose="02020603050405020304" pitchFamily="18" charset="0"/>
                          <a:cs typeface="Times New Roman" panose="02020603050405020304" pitchFamily="18" charset="0"/>
                        </a:rPr>
                        <a:t>$15,500,000</a:t>
                      </a:r>
                      <a:endParaRPr lang="en-US" sz="1800" b="1" i="1"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407713179"/>
                  </a:ext>
                </a:extLst>
              </a:tr>
              <a:tr h="652628">
                <a:tc>
                  <a:txBody>
                    <a:bodyPr/>
                    <a:lstStyle/>
                    <a:p>
                      <a:pPr marL="0" marR="0" lvl="0" indent="0" algn="l" defTabSz="914400" rtl="0" eaLnBrk="1" fontAlgn="base" latinLnBrk="0" hangingPunct="1">
                        <a:lnSpc>
                          <a:spcPct val="100000"/>
                        </a:lnSpc>
                        <a:spcBef>
                          <a:spcPct val="20000"/>
                        </a:spcBef>
                        <a:spcAft>
                          <a:spcPct val="0"/>
                        </a:spcAft>
                        <a:buClr>
                          <a:srgbClr val="5F5F5F"/>
                        </a:buClr>
                        <a:buSzPct val="75000"/>
                        <a:buFont typeface="Wingdings" pitchFamily="2" charset="2"/>
                        <a:buNone/>
                        <a:tabLst/>
                      </a:pPr>
                      <a:r>
                        <a:rPr kumimoji="1" lang="en-US" sz="1800" b="1"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DSHA Budget Request</a:t>
                      </a:r>
                      <a:endParaRPr kumimoji="1" lang="en-US" sz="1800" b="1"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nchor="ctr">
                    <a:solidFill>
                      <a:schemeClr val="accent1">
                        <a:lumMod val="50000"/>
                      </a:schemeClr>
                    </a:solidFill>
                  </a:tcPr>
                </a:tc>
                <a:tc>
                  <a:txBody>
                    <a:bodyPr/>
                    <a:lstStyle/>
                    <a:p>
                      <a:pPr algn="r"/>
                      <a:r>
                        <a:rPr kumimoji="1" lang="en-US" sz="1800" b="1"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$23,500,000</a:t>
                      </a:r>
                      <a:endParaRPr kumimoji="1" lang="en-US" sz="1800" b="1"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nchor="ctr">
                    <a:solidFill>
                      <a:schemeClr val="accent1">
                        <a:lumMod val="50000"/>
                      </a:schemeClr>
                    </a:solidFill>
                  </a:tcPr>
                </a:tc>
                <a:extLst>
                  <a:ext uri="{0D108BD9-81ED-4DB2-BD59-A6C34878D82A}">
                    <a16:rowId xmlns:a16="http://schemas.microsoft.com/office/drawing/2014/main" val="264294961"/>
                  </a:ext>
                </a:extLst>
              </a:tr>
            </a:tbl>
          </a:graphicData>
        </a:graphic>
      </p:graphicFrame>
      <p:sp>
        <p:nvSpPr>
          <p:cNvPr id="5" name="Rectangle 4">
            <a:extLst>
              <a:ext uri="{FF2B5EF4-FFF2-40B4-BE49-F238E27FC236}">
                <a16:creationId xmlns:a16="http://schemas.microsoft.com/office/drawing/2014/main" id="{80620B36-6264-4CEA-B6FE-A3ADB5291B9A}"/>
              </a:ext>
            </a:extLst>
          </p:cNvPr>
          <p:cNvSpPr/>
          <p:nvPr/>
        </p:nvSpPr>
        <p:spPr>
          <a:xfrm>
            <a:off x="407505" y="3345113"/>
            <a:ext cx="8319052" cy="2031957"/>
          </a:xfrm>
          <a:prstGeom prst="rect">
            <a:avLst/>
          </a:prstGeom>
          <a:noFill/>
          <a:ln w="1524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D0034F3-E9BC-4AC5-93DB-CFB05721A964}"/>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7218F5-4E37-4C52-886F-45B0B053BA23}"/>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2766448-1F85-4FDC-AAD7-7ED48C1F5C80}"/>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1963876-A518-4E22-B60A-B7B385B5FEA5}"/>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6D68246-7140-46F0-A544-E07D7B1113DA}"/>
              </a:ext>
            </a:extLst>
          </p:cNvPr>
          <p:cNvSpPr txBox="1"/>
          <p:nvPr/>
        </p:nvSpPr>
        <p:spPr>
          <a:xfrm>
            <a:off x="523719" y="6186488"/>
            <a:ext cx="8096561"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*Not inclusive of one-time $30,000,000 supplement</a:t>
            </a:r>
          </a:p>
        </p:txBody>
      </p:sp>
    </p:spTree>
    <p:extLst>
      <p:ext uri="{BB962C8B-B14F-4D97-AF65-F5344CB8AC3E}">
        <p14:creationId xmlns:p14="http://schemas.microsoft.com/office/powerpoint/2010/main" val="248763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B725-114A-4D9A-A505-22960EBBCCD3}"/>
              </a:ext>
            </a:extLst>
          </p:cNvPr>
          <p:cNvSpPr>
            <a:spLocks noGrp="1"/>
          </p:cNvSpPr>
          <p:nvPr>
            <p:ph type="title"/>
          </p:nvPr>
        </p:nvSpPr>
        <p:spPr/>
        <p:txBody>
          <a:bodyPr>
            <a:norm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AMERICAN RESCUE PLAN ACT</a:t>
            </a:r>
            <a:endParaRPr lang="en-US" sz="3600" dirty="0"/>
          </a:p>
        </p:txBody>
      </p:sp>
      <p:sp>
        <p:nvSpPr>
          <p:cNvPr id="5" name="Rectangle 4">
            <a:extLst>
              <a:ext uri="{FF2B5EF4-FFF2-40B4-BE49-F238E27FC236}">
                <a16:creationId xmlns:a16="http://schemas.microsoft.com/office/drawing/2014/main" id="{A0B4FDCC-F675-49F1-B9FE-0018871B0399}"/>
              </a:ext>
            </a:extLst>
          </p:cNvPr>
          <p:cNvSpPr/>
          <p:nvPr/>
        </p:nvSpPr>
        <p:spPr>
          <a:xfrm>
            <a:off x="628648" y="1333652"/>
            <a:ext cx="7886699" cy="1077218"/>
          </a:xfrm>
          <a:prstGeom prst="rect">
            <a:avLst/>
          </a:prstGeom>
        </p:spPr>
        <p:txBody>
          <a:bodyPr wrap="square">
            <a:spAutoFit/>
          </a:bodyPr>
          <a:lstStyle/>
          <a:p>
            <a:pPr marR="0" lvl="0" algn="ctr">
              <a:spcBef>
                <a:spcPts val="0"/>
              </a:spcBef>
              <a:spcAft>
                <a:spcPts val="0"/>
              </a:spcAft>
              <a:buSzPts val="1000"/>
              <a:tabLst>
                <a:tab pos="457200" algn="l"/>
              </a:tabLs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DSHA received $60.2 million in State and Local Fiscal Recovery Funds (SLFRF) authorized by the American Rescue Plan Act (ARPA) from the State of Delaware. These dollars will be used to fund five programs related to economic development and affordable housing programs:</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F0ED2D4-19B3-46D0-9F9D-0B1AB2F2A029}"/>
              </a:ext>
            </a:extLst>
          </p:cNvPr>
          <p:cNvSpPr/>
          <p:nvPr/>
        </p:nvSpPr>
        <p:spPr>
          <a:xfrm>
            <a:off x="1442567" y="2532241"/>
            <a:ext cx="2012392" cy="19777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44A396C-79B7-4F89-8E71-9909DDEA0311}"/>
              </a:ext>
            </a:extLst>
          </p:cNvPr>
          <p:cNvSpPr/>
          <p:nvPr/>
        </p:nvSpPr>
        <p:spPr>
          <a:xfrm>
            <a:off x="3604637" y="2532241"/>
            <a:ext cx="2012392" cy="19777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Rectangle 7">
            <a:extLst>
              <a:ext uri="{FF2B5EF4-FFF2-40B4-BE49-F238E27FC236}">
                <a16:creationId xmlns:a16="http://schemas.microsoft.com/office/drawing/2014/main" id="{5A2B8542-5227-4ED9-B783-57D64BAF6501}"/>
              </a:ext>
            </a:extLst>
          </p:cNvPr>
          <p:cNvSpPr/>
          <p:nvPr/>
        </p:nvSpPr>
        <p:spPr>
          <a:xfrm>
            <a:off x="5766707" y="2532241"/>
            <a:ext cx="2012392" cy="19777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727D513-3529-448E-B22F-45E5729FC81D}"/>
              </a:ext>
            </a:extLst>
          </p:cNvPr>
          <p:cNvSpPr/>
          <p:nvPr/>
        </p:nvSpPr>
        <p:spPr>
          <a:xfrm>
            <a:off x="2489270" y="4593828"/>
            <a:ext cx="2012392" cy="19777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BA47549-94A8-47E6-90F6-4B5B1A5C796B}"/>
              </a:ext>
            </a:extLst>
          </p:cNvPr>
          <p:cNvSpPr/>
          <p:nvPr/>
        </p:nvSpPr>
        <p:spPr>
          <a:xfrm>
            <a:off x="4659714" y="4593827"/>
            <a:ext cx="2012392" cy="19777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49773C-3D8E-45A0-8A9B-BAF15ECB9065}"/>
              </a:ext>
            </a:extLst>
          </p:cNvPr>
          <p:cNvSpPr txBox="1"/>
          <p:nvPr/>
        </p:nvSpPr>
        <p:spPr>
          <a:xfrm>
            <a:off x="1619669" y="3521139"/>
            <a:ext cx="1739202" cy="584775"/>
          </a:xfrm>
          <a:prstGeom prst="rect">
            <a:avLst/>
          </a:prstGeom>
          <a:noFill/>
        </p:spPr>
        <p:txBody>
          <a:bodyPr wrap="square" rtlCol="0">
            <a:spAutoFit/>
          </a:bodyPr>
          <a:lstStyle/>
          <a:p>
            <a:pPr algn="ctr"/>
            <a:r>
              <a:rPr lang="en-US" sz="1600" b="1" dirty="0">
                <a:solidFill>
                  <a:schemeClr val="bg1"/>
                </a:solidFill>
              </a:rPr>
              <a:t>Catalyst Fund</a:t>
            </a:r>
          </a:p>
          <a:p>
            <a:pPr algn="ctr"/>
            <a:r>
              <a:rPr lang="en-US" sz="1600" dirty="0">
                <a:solidFill>
                  <a:schemeClr val="bg1"/>
                </a:solidFill>
              </a:rPr>
              <a:t>$20 Million</a:t>
            </a:r>
          </a:p>
        </p:txBody>
      </p:sp>
      <p:sp>
        <p:nvSpPr>
          <p:cNvPr id="12" name="TextBox 11">
            <a:extLst>
              <a:ext uri="{FF2B5EF4-FFF2-40B4-BE49-F238E27FC236}">
                <a16:creationId xmlns:a16="http://schemas.microsoft.com/office/drawing/2014/main" id="{7E1F0F03-F6C8-4AE2-A7E4-CD8C256B0B6F}"/>
              </a:ext>
            </a:extLst>
          </p:cNvPr>
          <p:cNvSpPr txBox="1"/>
          <p:nvPr/>
        </p:nvSpPr>
        <p:spPr>
          <a:xfrm>
            <a:off x="3790113" y="3551916"/>
            <a:ext cx="1739202" cy="584775"/>
          </a:xfrm>
          <a:prstGeom prst="rect">
            <a:avLst/>
          </a:prstGeom>
          <a:noFill/>
        </p:spPr>
        <p:txBody>
          <a:bodyPr wrap="square" rtlCol="0">
            <a:spAutoFit/>
          </a:bodyPr>
          <a:lstStyle/>
          <a:p>
            <a:pPr algn="ctr"/>
            <a:r>
              <a:rPr lang="en-US" sz="1600" b="1" dirty="0">
                <a:solidFill>
                  <a:schemeClr val="bg1"/>
                </a:solidFill>
              </a:rPr>
              <a:t>Accelerator Fund</a:t>
            </a:r>
          </a:p>
          <a:p>
            <a:pPr algn="ctr"/>
            <a:r>
              <a:rPr lang="en-US" sz="1600" dirty="0">
                <a:solidFill>
                  <a:schemeClr val="bg1"/>
                </a:solidFill>
              </a:rPr>
              <a:t>$15.5 Million</a:t>
            </a:r>
          </a:p>
        </p:txBody>
      </p:sp>
      <p:sp>
        <p:nvSpPr>
          <p:cNvPr id="13" name="TextBox 12">
            <a:extLst>
              <a:ext uri="{FF2B5EF4-FFF2-40B4-BE49-F238E27FC236}">
                <a16:creationId xmlns:a16="http://schemas.microsoft.com/office/drawing/2014/main" id="{3F4046A4-09DC-4514-9CF5-C248CCE0305B}"/>
              </a:ext>
            </a:extLst>
          </p:cNvPr>
          <p:cNvSpPr txBox="1"/>
          <p:nvPr/>
        </p:nvSpPr>
        <p:spPr>
          <a:xfrm>
            <a:off x="5903302" y="3521138"/>
            <a:ext cx="1739202" cy="584775"/>
          </a:xfrm>
          <a:prstGeom prst="rect">
            <a:avLst/>
          </a:prstGeom>
          <a:noFill/>
        </p:spPr>
        <p:txBody>
          <a:bodyPr wrap="square" rtlCol="0">
            <a:spAutoFit/>
          </a:bodyPr>
          <a:lstStyle/>
          <a:p>
            <a:pPr algn="ctr"/>
            <a:r>
              <a:rPr lang="en-US" sz="1600" b="1" dirty="0">
                <a:solidFill>
                  <a:schemeClr val="bg1"/>
                </a:solidFill>
              </a:rPr>
              <a:t>Preservation Fund</a:t>
            </a:r>
          </a:p>
          <a:p>
            <a:pPr algn="ctr"/>
            <a:r>
              <a:rPr lang="en-US" sz="1600" dirty="0">
                <a:solidFill>
                  <a:schemeClr val="bg1"/>
                </a:solidFill>
              </a:rPr>
              <a:t>$15.5 Million</a:t>
            </a:r>
          </a:p>
        </p:txBody>
      </p:sp>
      <p:sp>
        <p:nvSpPr>
          <p:cNvPr id="14" name="TextBox 13">
            <a:extLst>
              <a:ext uri="{FF2B5EF4-FFF2-40B4-BE49-F238E27FC236}">
                <a16:creationId xmlns:a16="http://schemas.microsoft.com/office/drawing/2014/main" id="{9083683D-FCB1-4E22-9542-16A407D02334}"/>
              </a:ext>
            </a:extLst>
          </p:cNvPr>
          <p:cNvSpPr txBox="1"/>
          <p:nvPr/>
        </p:nvSpPr>
        <p:spPr>
          <a:xfrm>
            <a:off x="2625865" y="5661877"/>
            <a:ext cx="1739202" cy="830997"/>
          </a:xfrm>
          <a:prstGeom prst="rect">
            <a:avLst/>
          </a:prstGeom>
          <a:noFill/>
        </p:spPr>
        <p:txBody>
          <a:bodyPr wrap="square" rtlCol="0">
            <a:spAutoFit/>
          </a:bodyPr>
          <a:lstStyle/>
          <a:p>
            <a:pPr algn="ctr"/>
            <a:r>
              <a:rPr lang="en-US" sz="1600" b="1" dirty="0">
                <a:solidFill>
                  <a:schemeClr val="bg1"/>
                </a:solidFill>
              </a:rPr>
              <a:t>Market Pressure Relief Fund</a:t>
            </a:r>
          </a:p>
          <a:p>
            <a:pPr algn="ctr"/>
            <a:r>
              <a:rPr lang="en-US" sz="1600" dirty="0">
                <a:solidFill>
                  <a:schemeClr val="bg1"/>
                </a:solidFill>
              </a:rPr>
              <a:t>$9 Million</a:t>
            </a:r>
          </a:p>
        </p:txBody>
      </p:sp>
      <p:sp>
        <p:nvSpPr>
          <p:cNvPr id="15" name="TextBox 14">
            <a:extLst>
              <a:ext uri="{FF2B5EF4-FFF2-40B4-BE49-F238E27FC236}">
                <a16:creationId xmlns:a16="http://schemas.microsoft.com/office/drawing/2014/main" id="{F95F92A1-6457-479A-BD14-0913DB10FE01}"/>
              </a:ext>
            </a:extLst>
          </p:cNvPr>
          <p:cNvSpPr txBox="1"/>
          <p:nvPr/>
        </p:nvSpPr>
        <p:spPr>
          <a:xfrm>
            <a:off x="4796309" y="5661876"/>
            <a:ext cx="1739202" cy="830997"/>
          </a:xfrm>
          <a:prstGeom prst="rect">
            <a:avLst/>
          </a:prstGeom>
          <a:noFill/>
        </p:spPr>
        <p:txBody>
          <a:bodyPr wrap="square" rtlCol="0">
            <a:spAutoFit/>
          </a:bodyPr>
          <a:lstStyle/>
          <a:p>
            <a:pPr algn="ctr"/>
            <a:r>
              <a:rPr lang="en-US" sz="1600" b="1" dirty="0">
                <a:solidFill>
                  <a:schemeClr val="bg1"/>
                </a:solidFill>
              </a:rPr>
              <a:t>Tenant Rent </a:t>
            </a:r>
          </a:p>
          <a:p>
            <a:pPr algn="ctr"/>
            <a:r>
              <a:rPr lang="en-US" sz="1600" b="1" dirty="0">
                <a:solidFill>
                  <a:schemeClr val="bg1"/>
                </a:solidFill>
              </a:rPr>
              <a:t>Reporting Pilot</a:t>
            </a:r>
          </a:p>
          <a:p>
            <a:pPr algn="ctr"/>
            <a:r>
              <a:rPr lang="en-US" sz="1600" dirty="0">
                <a:solidFill>
                  <a:schemeClr val="bg1"/>
                </a:solidFill>
              </a:rPr>
              <a:t>$200,000</a:t>
            </a:r>
          </a:p>
        </p:txBody>
      </p:sp>
      <p:pic>
        <p:nvPicPr>
          <p:cNvPr id="17" name="Graphic 16" descr="Suburban scene">
            <a:extLst>
              <a:ext uri="{FF2B5EF4-FFF2-40B4-BE49-F238E27FC236}">
                <a16:creationId xmlns:a16="http://schemas.microsoft.com/office/drawing/2014/main" id="{D2B2F2A7-B3DF-4113-BA99-564B4898E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9212" y="2927338"/>
            <a:ext cx="580116" cy="580116"/>
          </a:xfrm>
          <a:prstGeom prst="rect">
            <a:avLst/>
          </a:prstGeom>
        </p:spPr>
      </p:pic>
      <p:pic>
        <p:nvPicPr>
          <p:cNvPr id="19" name="Graphic 18" descr="Building">
            <a:extLst>
              <a:ext uri="{FF2B5EF4-FFF2-40B4-BE49-F238E27FC236}">
                <a16:creationId xmlns:a16="http://schemas.microsoft.com/office/drawing/2014/main" id="{873DBA1E-9CB6-468C-BE08-4DEF47ECF9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1605" y="2949358"/>
            <a:ext cx="540787" cy="540787"/>
          </a:xfrm>
          <a:prstGeom prst="rect">
            <a:avLst/>
          </a:prstGeom>
        </p:spPr>
      </p:pic>
      <p:pic>
        <p:nvPicPr>
          <p:cNvPr id="23" name="Graphic 22" descr="Home">
            <a:extLst>
              <a:ext uri="{FF2B5EF4-FFF2-40B4-BE49-F238E27FC236}">
                <a16:creationId xmlns:a16="http://schemas.microsoft.com/office/drawing/2014/main" id="{E261984E-CDEF-49C2-93E8-A07520CB44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1835" y="2905319"/>
            <a:ext cx="602135" cy="602135"/>
          </a:xfrm>
          <a:prstGeom prst="rect">
            <a:avLst/>
          </a:prstGeom>
        </p:spPr>
      </p:pic>
      <p:pic>
        <p:nvPicPr>
          <p:cNvPr id="25" name="Graphic 24" descr="Tools">
            <a:extLst>
              <a:ext uri="{FF2B5EF4-FFF2-40B4-BE49-F238E27FC236}">
                <a16:creationId xmlns:a16="http://schemas.microsoft.com/office/drawing/2014/main" id="{C23A5D23-EC8D-42CA-8856-39EFFB72AE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25072" y="5023970"/>
            <a:ext cx="540787" cy="540787"/>
          </a:xfrm>
          <a:prstGeom prst="rect">
            <a:avLst/>
          </a:prstGeom>
        </p:spPr>
      </p:pic>
      <p:pic>
        <p:nvPicPr>
          <p:cNvPr id="27" name="Graphic 26" descr="Document">
            <a:extLst>
              <a:ext uri="{FF2B5EF4-FFF2-40B4-BE49-F238E27FC236}">
                <a16:creationId xmlns:a16="http://schemas.microsoft.com/office/drawing/2014/main" id="{E1FBD689-5016-4235-B82F-8BC6AC437D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81238" y="5009693"/>
            <a:ext cx="569343" cy="569343"/>
          </a:xfrm>
          <a:prstGeom prst="rect">
            <a:avLst/>
          </a:prstGeom>
        </p:spPr>
      </p:pic>
      <p:sp>
        <p:nvSpPr>
          <p:cNvPr id="28" name="Rectangle 27">
            <a:extLst>
              <a:ext uri="{FF2B5EF4-FFF2-40B4-BE49-F238E27FC236}">
                <a16:creationId xmlns:a16="http://schemas.microsoft.com/office/drawing/2014/main" id="{B01BE480-460B-4A9C-B8F0-8E8DC90A91FE}"/>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C85AE97-4CE0-4FD8-9A1F-F1E2083F26B6}"/>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C1A16DD-88B7-4B40-ABBB-5F6F2F4C33FF}"/>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EAB7AD2-54CA-44A0-8E63-57F36EACE0FA}"/>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391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B725-114A-4D9A-A505-22960EBBCCD3}"/>
              </a:ext>
            </a:extLst>
          </p:cNvPr>
          <p:cNvSpPr>
            <a:spLocks noGrp="1"/>
          </p:cNvSpPr>
          <p:nvPr>
            <p:ph type="title"/>
          </p:nvPr>
        </p:nvSpPr>
        <p:spPr/>
        <p:txBody>
          <a:bodyPr>
            <a:normAutofit/>
          </a:bodyPr>
          <a:lstStyle/>
          <a:p>
            <a:r>
              <a:rPr lang="en-US" sz="3600" b="1" dirty="0">
                <a:solidFill>
                  <a:srgbClr val="002060"/>
                </a:solidFill>
                <a:latin typeface="Times New Roman" panose="02020603050405020304" pitchFamily="18" charset="0"/>
                <a:cs typeface="Times New Roman" panose="02020603050405020304" pitchFamily="18" charset="0"/>
              </a:rPr>
              <a:t>DELAWARE HOUSING ASSISTANCE PROGRAM</a:t>
            </a:r>
            <a:endParaRPr lang="en-US" sz="3600" dirty="0"/>
          </a:p>
        </p:txBody>
      </p:sp>
      <p:sp>
        <p:nvSpPr>
          <p:cNvPr id="3" name="Content Placeholder 2">
            <a:extLst>
              <a:ext uri="{FF2B5EF4-FFF2-40B4-BE49-F238E27FC236}">
                <a16:creationId xmlns:a16="http://schemas.microsoft.com/office/drawing/2014/main" id="{B36558FE-CA54-4874-82F7-313D558ED5BC}"/>
              </a:ext>
            </a:extLst>
          </p:cNvPr>
          <p:cNvSpPr>
            <a:spLocks noGrp="1"/>
          </p:cNvSpPr>
          <p:nvPr>
            <p:ph idx="1"/>
          </p:nvPr>
        </p:nvSpPr>
        <p:spPr>
          <a:xfrm>
            <a:off x="628650" y="1780327"/>
            <a:ext cx="7886700" cy="4396636"/>
          </a:xfrm>
        </p:spPr>
        <p:txBody>
          <a:bodyPr>
            <a:normAutofit/>
          </a:bodyPr>
          <a:lstStyle/>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Funded through the federal Emergency Rental Assistance Program, which the U.S. Treasury Department distributed to Delaware in January (ERA-1) and May 2021 (ERA-2).</a:t>
            </a:r>
            <a:br>
              <a:rPr lang="en-US" sz="2000" dirty="0">
                <a:solidFill>
                  <a:srgbClr val="002060"/>
                </a:solidFill>
                <a:latin typeface="Times New Roman" panose="02020603050405020304" pitchFamily="18" charset="0"/>
                <a:cs typeface="Times New Roman" panose="02020603050405020304" pitchFamily="18" charset="0"/>
              </a:rPr>
            </a:b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Funding from ERA-1 expired in September 2022 and ERA-2 funds have been depleted.</a:t>
            </a:r>
            <a:br>
              <a:rPr lang="en-US" sz="2000" dirty="0">
                <a:solidFill>
                  <a:srgbClr val="002060"/>
                </a:solidFill>
                <a:latin typeface="Times New Roman" panose="02020603050405020304" pitchFamily="18" charset="0"/>
                <a:cs typeface="Times New Roman" panose="02020603050405020304" pitchFamily="18" charset="0"/>
              </a:rPr>
            </a:b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DEHAP is no longer accepting applications unless submitted by a community navigator.</a:t>
            </a:r>
            <a:br>
              <a:rPr lang="en-US" sz="2000" dirty="0">
                <a:solidFill>
                  <a:srgbClr val="002060"/>
                </a:solidFill>
                <a:latin typeface="Times New Roman" panose="02020603050405020304" pitchFamily="18" charset="0"/>
                <a:cs typeface="Times New Roman" panose="02020603050405020304" pitchFamily="18" charset="0"/>
              </a:rPr>
            </a:b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Community navigators can assist with evictions and utility shut-offs.</a:t>
            </a:r>
          </a:p>
        </p:txBody>
      </p:sp>
      <p:sp>
        <p:nvSpPr>
          <p:cNvPr id="15" name="TextBox 14">
            <a:extLst>
              <a:ext uri="{FF2B5EF4-FFF2-40B4-BE49-F238E27FC236}">
                <a16:creationId xmlns:a16="http://schemas.microsoft.com/office/drawing/2014/main" id="{F95F92A1-6457-479A-BD14-0913DB10FE01}"/>
              </a:ext>
            </a:extLst>
          </p:cNvPr>
          <p:cNvSpPr txBox="1"/>
          <p:nvPr/>
        </p:nvSpPr>
        <p:spPr>
          <a:xfrm>
            <a:off x="4796309" y="5661876"/>
            <a:ext cx="1739202" cy="830997"/>
          </a:xfrm>
          <a:prstGeom prst="rect">
            <a:avLst/>
          </a:prstGeom>
          <a:noFill/>
        </p:spPr>
        <p:txBody>
          <a:bodyPr wrap="square" rtlCol="0">
            <a:spAutoFit/>
          </a:bodyPr>
          <a:lstStyle/>
          <a:p>
            <a:pPr algn="ctr"/>
            <a:r>
              <a:rPr lang="en-US" sz="1600" b="1" dirty="0">
                <a:solidFill>
                  <a:schemeClr val="bg1"/>
                </a:solidFill>
              </a:rPr>
              <a:t>Tenant Rent </a:t>
            </a:r>
          </a:p>
          <a:p>
            <a:pPr algn="ctr"/>
            <a:r>
              <a:rPr lang="en-US" sz="1600" b="1" dirty="0">
                <a:solidFill>
                  <a:schemeClr val="bg1"/>
                </a:solidFill>
              </a:rPr>
              <a:t>Reporting Pilot</a:t>
            </a:r>
          </a:p>
          <a:p>
            <a:pPr algn="ctr"/>
            <a:r>
              <a:rPr lang="en-US" sz="1600" dirty="0">
                <a:solidFill>
                  <a:schemeClr val="bg1"/>
                </a:solidFill>
              </a:rPr>
              <a:t>$200,000</a:t>
            </a:r>
          </a:p>
        </p:txBody>
      </p:sp>
      <p:sp>
        <p:nvSpPr>
          <p:cNvPr id="21" name="Rectangle 20">
            <a:extLst>
              <a:ext uri="{FF2B5EF4-FFF2-40B4-BE49-F238E27FC236}">
                <a16:creationId xmlns:a16="http://schemas.microsoft.com/office/drawing/2014/main" id="{67BA1086-8BA3-4A39-A1CF-589890FAA369}"/>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290863-D1AC-45E8-A0A1-47DEE7EC64A3}"/>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97F5B18-4E60-4F3D-9503-9B4F3749FFCC}"/>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5A8B83F-8305-4984-B370-225B302BEB8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F8B7A08-878E-4215-8701-2E7D4F4FD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511" y="454763"/>
            <a:ext cx="1979839" cy="929051"/>
          </a:xfrm>
          <a:prstGeom prst="rect">
            <a:avLst/>
          </a:prstGeom>
        </p:spPr>
      </p:pic>
    </p:spTree>
    <p:extLst>
      <p:ext uri="{BB962C8B-B14F-4D97-AF65-F5344CB8AC3E}">
        <p14:creationId xmlns:p14="http://schemas.microsoft.com/office/powerpoint/2010/main" val="415243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B725-114A-4D9A-A505-22960EBBCCD3}"/>
              </a:ext>
            </a:extLst>
          </p:cNvPr>
          <p:cNvSpPr>
            <a:spLocks noGrp="1"/>
          </p:cNvSpPr>
          <p:nvPr>
            <p:ph type="title"/>
          </p:nvPr>
        </p:nvSpPr>
        <p:spPr/>
        <p:txBody>
          <a:bodyPr>
            <a:norm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DELAWARE MORTGAGE </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RELIEF PROGRAM</a:t>
            </a:r>
          </a:p>
        </p:txBody>
      </p:sp>
      <p:sp>
        <p:nvSpPr>
          <p:cNvPr id="5" name="Rectangle 4">
            <a:extLst>
              <a:ext uri="{FF2B5EF4-FFF2-40B4-BE49-F238E27FC236}">
                <a16:creationId xmlns:a16="http://schemas.microsoft.com/office/drawing/2014/main" id="{A0B4FDCC-F675-49F1-B9FE-0018871B0399}"/>
              </a:ext>
            </a:extLst>
          </p:cNvPr>
          <p:cNvSpPr/>
          <p:nvPr/>
        </p:nvSpPr>
        <p:spPr>
          <a:xfrm>
            <a:off x="628650" y="1551357"/>
            <a:ext cx="7886699" cy="830997"/>
          </a:xfrm>
          <a:prstGeom prst="rect">
            <a:avLst/>
          </a:prstGeom>
        </p:spPr>
        <p:txBody>
          <a:bodyPr wrap="square">
            <a:spAutoFit/>
          </a:bodyPr>
          <a:lstStyle/>
          <a:p>
            <a:pPr marR="0" lvl="0" algn="ctr">
              <a:spcBef>
                <a:spcPts val="0"/>
              </a:spcBef>
              <a:spcAft>
                <a:spcPts val="0"/>
              </a:spcAft>
              <a:buSzPts val="1000"/>
              <a:tabLst>
                <a:tab pos="457200" algn="l"/>
              </a:tabLs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DSHA received $50 million in Homeowner Assistance Funds from the U.S. Treasury Department. These dollars are being used to assist Delawareans facing foreclosure or mortgage delinquency. </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449773C-3D8E-45A0-8A9B-BAF15ECB9065}"/>
              </a:ext>
            </a:extLst>
          </p:cNvPr>
          <p:cNvSpPr txBox="1"/>
          <p:nvPr/>
        </p:nvSpPr>
        <p:spPr>
          <a:xfrm>
            <a:off x="1619669" y="3521139"/>
            <a:ext cx="1739202" cy="584775"/>
          </a:xfrm>
          <a:prstGeom prst="rect">
            <a:avLst/>
          </a:prstGeom>
          <a:noFill/>
        </p:spPr>
        <p:txBody>
          <a:bodyPr wrap="square" rtlCol="0">
            <a:spAutoFit/>
          </a:bodyPr>
          <a:lstStyle/>
          <a:p>
            <a:pPr algn="ctr"/>
            <a:r>
              <a:rPr lang="en-US" sz="1600" b="1" dirty="0">
                <a:solidFill>
                  <a:schemeClr val="bg1"/>
                </a:solidFill>
              </a:rPr>
              <a:t>Catalyst Fund</a:t>
            </a:r>
          </a:p>
          <a:p>
            <a:pPr algn="ctr"/>
            <a:r>
              <a:rPr lang="en-US" sz="1600" dirty="0">
                <a:solidFill>
                  <a:schemeClr val="bg1"/>
                </a:solidFill>
              </a:rPr>
              <a:t>$20 Million</a:t>
            </a:r>
          </a:p>
        </p:txBody>
      </p:sp>
      <p:sp>
        <p:nvSpPr>
          <p:cNvPr id="12" name="TextBox 11">
            <a:extLst>
              <a:ext uri="{FF2B5EF4-FFF2-40B4-BE49-F238E27FC236}">
                <a16:creationId xmlns:a16="http://schemas.microsoft.com/office/drawing/2014/main" id="{7E1F0F03-F6C8-4AE2-A7E4-CD8C256B0B6F}"/>
              </a:ext>
            </a:extLst>
          </p:cNvPr>
          <p:cNvSpPr txBox="1"/>
          <p:nvPr/>
        </p:nvSpPr>
        <p:spPr>
          <a:xfrm>
            <a:off x="3790113" y="3551916"/>
            <a:ext cx="1739202" cy="584775"/>
          </a:xfrm>
          <a:prstGeom prst="rect">
            <a:avLst/>
          </a:prstGeom>
          <a:noFill/>
        </p:spPr>
        <p:txBody>
          <a:bodyPr wrap="square" rtlCol="0">
            <a:spAutoFit/>
          </a:bodyPr>
          <a:lstStyle/>
          <a:p>
            <a:pPr algn="ctr"/>
            <a:r>
              <a:rPr lang="en-US" sz="1600" b="1" dirty="0">
                <a:solidFill>
                  <a:schemeClr val="bg1"/>
                </a:solidFill>
              </a:rPr>
              <a:t>Accelerator Fund</a:t>
            </a:r>
          </a:p>
          <a:p>
            <a:pPr algn="ctr"/>
            <a:r>
              <a:rPr lang="en-US" sz="1600" dirty="0">
                <a:solidFill>
                  <a:schemeClr val="bg1"/>
                </a:solidFill>
              </a:rPr>
              <a:t>$15.5 Million</a:t>
            </a:r>
          </a:p>
        </p:txBody>
      </p:sp>
      <p:sp>
        <p:nvSpPr>
          <p:cNvPr id="14" name="TextBox 13">
            <a:extLst>
              <a:ext uri="{FF2B5EF4-FFF2-40B4-BE49-F238E27FC236}">
                <a16:creationId xmlns:a16="http://schemas.microsoft.com/office/drawing/2014/main" id="{9083683D-FCB1-4E22-9542-16A407D02334}"/>
              </a:ext>
            </a:extLst>
          </p:cNvPr>
          <p:cNvSpPr txBox="1"/>
          <p:nvPr/>
        </p:nvSpPr>
        <p:spPr>
          <a:xfrm>
            <a:off x="2625865" y="5661877"/>
            <a:ext cx="1739202" cy="830997"/>
          </a:xfrm>
          <a:prstGeom prst="rect">
            <a:avLst/>
          </a:prstGeom>
          <a:noFill/>
        </p:spPr>
        <p:txBody>
          <a:bodyPr wrap="square" rtlCol="0">
            <a:spAutoFit/>
          </a:bodyPr>
          <a:lstStyle/>
          <a:p>
            <a:pPr algn="ctr"/>
            <a:r>
              <a:rPr lang="en-US" sz="1600" b="1" dirty="0">
                <a:solidFill>
                  <a:schemeClr val="bg1"/>
                </a:solidFill>
              </a:rPr>
              <a:t>Market Pressure Relief Fund</a:t>
            </a:r>
          </a:p>
          <a:p>
            <a:pPr algn="ctr"/>
            <a:r>
              <a:rPr lang="en-US" sz="1600" dirty="0">
                <a:solidFill>
                  <a:schemeClr val="bg1"/>
                </a:solidFill>
              </a:rPr>
              <a:t>$9 Million</a:t>
            </a:r>
          </a:p>
        </p:txBody>
      </p:sp>
      <p:sp>
        <p:nvSpPr>
          <p:cNvPr id="15" name="TextBox 14">
            <a:extLst>
              <a:ext uri="{FF2B5EF4-FFF2-40B4-BE49-F238E27FC236}">
                <a16:creationId xmlns:a16="http://schemas.microsoft.com/office/drawing/2014/main" id="{F95F92A1-6457-479A-BD14-0913DB10FE01}"/>
              </a:ext>
            </a:extLst>
          </p:cNvPr>
          <p:cNvSpPr txBox="1"/>
          <p:nvPr/>
        </p:nvSpPr>
        <p:spPr>
          <a:xfrm>
            <a:off x="4796309" y="5661876"/>
            <a:ext cx="1739202" cy="830997"/>
          </a:xfrm>
          <a:prstGeom prst="rect">
            <a:avLst/>
          </a:prstGeom>
          <a:noFill/>
        </p:spPr>
        <p:txBody>
          <a:bodyPr wrap="square" rtlCol="0">
            <a:spAutoFit/>
          </a:bodyPr>
          <a:lstStyle/>
          <a:p>
            <a:pPr algn="ctr"/>
            <a:r>
              <a:rPr lang="en-US" sz="1600" b="1" dirty="0">
                <a:solidFill>
                  <a:schemeClr val="bg1"/>
                </a:solidFill>
              </a:rPr>
              <a:t>Tenant Rent </a:t>
            </a:r>
          </a:p>
          <a:p>
            <a:pPr algn="ctr"/>
            <a:r>
              <a:rPr lang="en-US" sz="1600" b="1" dirty="0">
                <a:solidFill>
                  <a:schemeClr val="bg1"/>
                </a:solidFill>
              </a:rPr>
              <a:t>Reporting Pilot</a:t>
            </a:r>
          </a:p>
          <a:p>
            <a:pPr algn="ctr"/>
            <a:r>
              <a:rPr lang="en-US" sz="1600" dirty="0">
                <a:solidFill>
                  <a:schemeClr val="bg1"/>
                </a:solidFill>
              </a:rPr>
              <a:t>$200,000</a:t>
            </a:r>
          </a:p>
        </p:txBody>
      </p:sp>
      <p:pic>
        <p:nvPicPr>
          <p:cNvPr id="23" name="Graphic 22" descr="Home">
            <a:extLst>
              <a:ext uri="{FF2B5EF4-FFF2-40B4-BE49-F238E27FC236}">
                <a16:creationId xmlns:a16="http://schemas.microsoft.com/office/drawing/2014/main" id="{E261984E-CDEF-49C2-93E8-A07520CB44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1835" y="2905319"/>
            <a:ext cx="602135" cy="602135"/>
          </a:xfrm>
          <a:prstGeom prst="rect">
            <a:avLst/>
          </a:prstGeom>
        </p:spPr>
      </p:pic>
      <p:sp>
        <p:nvSpPr>
          <p:cNvPr id="21" name="Rectangle 20">
            <a:extLst>
              <a:ext uri="{FF2B5EF4-FFF2-40B4-BE49-F238E27FC236}">
                <a16:creationId xmlns:a16="http://schemas.microsoft.com/office/drawing/2014/main" id="{67BA1086-8BA3-4A39-A1CF-589890FAA369}"/>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290863-D1AC-45E8-A0A1-47DEE7EC64A3}"/>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97F5B18-4E60-4F3D-9503-9B4F3749FFCC}"/>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5A8B83F-8305-4984-B370-225B302BEB8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817847C-013C-4014-B55B-0D7B46AF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01" y="2531008"/>
            <a:ext cx="7194395" cy="3955503"/>
          </a:xfrm>
          <a:prstGeom prst="rect">
            <a:avLst/>
          </a:prstGeom>
        </p:spPr>
      </p:pic>
    </p:spTree>
    <p:extLst>
      <p:ext uri="{BB962C8B-B14F-4D97-AF65-F5344CB8AC3E}">
        <p14:creationId xmlns:p14="http://schemas.microsoft.com/office/powerpoint/2010/main" val="180500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9CFDB-3954-47E9-A02B-180EDA4B9FBF}"/>
              </a:ext>
            </a:extLst>
          </p:cNvPr>
          <p:cNvSpPr>
            <a:spLocks noGrp="1"/>
          </p:cNvSpPr>
          <p:nvPr>
            <p:ph type="title"/>
          </p:nvPr>
        </p:nvSpPr>
        <p:spPr>
          <a:xfrm>
            <a:off x="628650" y="365126"/>
            <a:ext cx="7886700" cy="1325563"/>
          </a:xfrm>
        </p:spPr>
        <p:txBody>
          <a:bodyPr>
            <a:norm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ABOUT DELAWARE STATE </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HOUSING AUTHORITY</a:t>
            </a:r>
          </a:p>
        </p:txBody>
      </p:sp>
      <p:sp>
        <p:nvSpPr>
          <p:cNvPr id="5" name="Content Placeholder 4">
            <a:extLst>
              <a:ext uri="{FF2B5EF4-FFF2-40B4-BE49-F238E27FC236}">
                <a16:creationId xmlns:a16="http://schemas.microsoft.com/office/drawing/2014/main" id="{5B9069B1-40DD-474C-9B6F-0526C5634F1E}"/>
              </a:ext>
            </a:extLst>
          </p:cNvPr>
          <p:cNvSpPr>
            <a:spLocks noGrp="1"/>
          </p:cNvSpPr>
          <p:nvPr>
            <p:ph sz="half" idx="1"/>
          </p:nvPr>
        </p:nvSpPr>
        <p:spPr>
          <a:xfrm>
            <a:off x="685800" y="1825625"/>
            <a:ext cx="3886200" cy="4351338"/>
          </a:xfrm>
        </p:spPr>
        <p:txBody>
          <a:bodyPr>
            <a:noAutofit/>
          </a:bodyPr>
          <a:lstStyle/>
          <a:p>
            <a:r>
              <a:rPr lang="en-US" sz="2200" dirty="0">
                <a:solidFill>
                  <a:srgbClr val="002060"/>
                </a:solidFill>
                <a:latin typeface="Times New Roman" panose="02020603050405020304" pitchFamily="18" charset="0"/>
                <a:cs typeface="Times New Roman" panose="02020603050405020304" pitchFamily="18" charset="0"/>
              </a:rPr>
              <a:t>Our mission is to efficiently provide, and to assist others to provide quality, affordable housing opportunities and appropriate supportive services to low- and moderate-income Delawareans.</a:t>
            </a:r>
            <a:br>
              <a:rPr lang="en-US" sz="2200" dirty="0">
                <a:solidFill>
                  <a:srgbClr val="002060"/>
                </a:solidFill>
                <a:latin typeface="Times New Roman" panose="02020603050405020304" pitchFamily="18" charset="0"/>
                <a:cs typeface="Times New Roman" panose="02020603050405020304" pitchFamily="18" charset="0"/>
              </a:rPr>
            </a:br>
            <a:endParaRPr lang="en-US" sz="2200" dirty="0">
              <a:solidFill>
                <a:srgbClr val="002060"/>
              </a:solidFill>
              <a:latin typeface="Times New Roman" panose="02020603050405020304" pitchFamily="18" charset="0"/>
              <a:cs typeface="Times New Roman" panose="02020603050405020304" pitchFamily="18" charset="0"/>
            </a:endParaRPr>
          </a:p>
          <a:p>
            <a:r>
              <a:rPr lang="en-US" sz="2200" dirty="0">
                <a:solidFill>
                  <a:srgbClr val="002060"/>
                </a:solidFill>
                <a:latin typeface="Times New Roman" panose="02020603050405020304" pitchFamily="18" charset="0"/>
                <a:cs typeface="Times New Roman" panose="02020603050405020304" pitchFamily="18" charset="0"/>
              </a:rPr>
              <a:t>Core DSHA Services: </a:t>
            </a:r>
          </a:p>
          <a:p>
            <a:pPr lvl="1"/>
            <a:r>
              <a:rPr lang="en-US" sz="2200" dirty="0">
                <a:solidFill>
                  <a:srgbClr val="002060"/>
                </a:solidFill>
                <a:latin typeface="Times New Roman" panose="02020603050405020304" pitchFamily="18" charset="0"/>
                <a:cs typeface="Times New Roman" panose="02020603050405020304" pitchFamily="18" charset="0"/>
              </a:rPr>
              <a:t>Homeownership</a:t>
            </a:r>
          </a:p>
          <a:p>
            <a:pPr lvl="1"/>
            <a:r>
              <a:rPr lang="en-US" sz="2200" dirty="0">
                <a:solidFill>
                  <a:srgbClr val="002060"/>
                </a:solidFill>
                <a:latin typeface="Times New Roman" panose="02020603050405020304" pitchFamily="18" charset="0"/>
                <a:cs typeface="Times New Roman" panose="02020603050405020304" pitchFamily="18" charset="0"/>
              </a:rPr>
              <a:t>Rental Housing</a:t>
            </a:r>
          </a:p>
          <a:p>
            <a:pPr lvl="1"/>
            <a:r>
              <a:rPr lang="en-US" sz="2200" dirty="0">
                <a:solidFill>
                  <a:srgbClr val="002060"/>
                </a:solidFill>
                <a:latin typeface="Times New Roman" panose="02020603050405020304" pitchFamily="18" charset="0"/>
                <a:cs typeface="Times New Roman" panose="02020603050405020304" pitchFamily="18" charset="0"/>
              </a:rPr>
              <a:t>Affordable Housing &amp; Community Development</a:t>
            </a:r>
          </a:p>
        </p:txBody>
      </p:sp>
      <p:sp>
        <p:nvSpPr>
          <p:cNvPr id="7" name="Rectangle 6">
            <a:extLst>
              <a:ext uri="{FF2B5EF4-FFF2-40B4-BE49-F238E27FC236}">
                <a16:creationId xmlns:a16="http://schemas.microsoft.com/office/drawing/2014/main" id="{3C650EF3-D6D5-4402-92AC-F54E5CBDD106}"/>
              </a:ext>
            </a:extLst>
          </p:cNvPr>
          <p:cNvSpPr/>
          <p:nvPr/>
        </p:nvSpPr>
        <p:spPr>
          <a:xfrm>
            <a:off x="5202044" y="2227706"/>
            <a:ext cx="3403703" cy="46302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9E875-2C7F-4FCC-9362-B6E22B27659E}"/>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img398890" descr="75440e07-c632-4f42-8222-73c93fe99060">
            <a:extLst>
              <a:ext uri="{FF2B5EF4-FFF2-40B4-BE49-F238E27FC236}">
                <a16:creationId xmlns:a16="http://schemas.microsoft.com/office/drawing/2014/main" id="{DE9F0FB3-FC34-48D5-8FC0-105852F3E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008" y="1980232"/>
            <a:ext cx="3340740" cy="46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7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679CEE-D415-4C79-A58D-C9FBA2C649DF}"/>
              </a:ext>
            </a:extLst>
          </p:cNvPr>
          <p:cNvPicPr>
            <a:picLocks noChangeAspect="1"/>
          </p:cNvPicPr>
          <p:nvPr/>
        </p:nvPicPr>
        <p:blipFill>
          <a:blip r:embed="rId3" cstate="hqprint">
            <a:duotone>
              <a:prstClr val="black"/>
              <a:schemeClr val="accent1">
                <a:tint val="45000"/>
                <a:satMod val="400000"/>
              </a:schemeClr>
            </a:duotone>
            <a:extLst>
              <a:ext uri="{BEBA8EAE-BF5A-486C-A8C5-ECC9F3942E4B}">
                <a14:imgProps xmlns:a14="http://schemas.microsoft.com/office/drawing/2010/main">
                  <a14:imgLayer r:embed="rId4">
                    <a14:imgEffect>
                      <a14:sharpenSoften amount="-250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9173911" cy="6857999"/>
          </a:xfrm>
          <a:prstGeom prst="rect">
            <a:avLst/>
          </a:prstGeom>
        </p:spPr>
      </p:pic>
      <p:sp>
        <p:nvSpPr>
          <p:cNvPr id="3" name="Content Placeholder 2">
            <a:extLst>
              <a:ext uri="{FF2B5EF4-FFF2-40B4-BE49-F238E27FC236}">
                <a16:creationId xmlns:a16="http://schemas.microsoft.com/office/drawing/2014/main" id="{181936C9-803C-4FBF-BA68-6DFD3C9DC954}"/>
              </a:ext>
            </a:extLst>
          </p:cNvPr>
          <p:cNvSpPr>
            <a:spLocks noGrp="1"/>
          </p:cNvSpPr>
          <p:nvPr>
            <p:ph idx="1"/>
          </p:nvPr>
        </p:nvSpPr>
        <p:spPr>
          <a:xfrm>
            <a:off x="1367051" y="2009676"/>
            <a:ext cx="6122320" cy="4057296"/>
          </a:xfrm>
        </p:spPr>
        <p:txBody>
          <a:bodyPr>
            <a:normAutofit fontScale="85000" lnSpcReduction="20000"/>
          </a:bodyPr>
          <a:lstStyle/>
          <a:p>
            <a:pPr marL="0" indent="0" algn="ctr">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4000" b="1" dirty="0">
                <a:solidFill>
                  <a:schemeClr val="bg1"/>
                </a:solidFill>
                <a:latin typeface="Times New Roman" panose="02020603050405020304" pitchFamily="18" charset="0"/>
                <a:cs typeface="Times New Roman" panose="02020603050405020304" pitchFamily="18" charset="0"/>
              </a:rPr>
              <a:t>Eugene R. Young, Jr., Director</a:t>
            </a:r>
          </a:p>
          <a:p>
            <a:pPr marL="0" indent="0" algn="ctr">
              <a:buNone/>
            </a:pP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18 The Green</a:t>
            </a:r>
          </a:p>
          <a:p>
            <a:pPr marL="0" indent="0" algn="ctr">
              <a:buNone/>
            </a:pPr>
            <a:r>
              <a:rPr lang="en-US" sz="4000" b="1" dirty="0">
                <a:solidFill>
                  <a:schemeClr val="bg1"/>
                </a:solidFill>
                <a:latin typeface="Times New Roman" panose="02020603050405020304" pitchFamily="18" charset="0"/>
                <a:cs typeface="Times New Roman" panose="02020603050405020304" pitchFamily="18" charset="0"/>
              </a:rPr>
              <a:t>Dover, DE 19901</a:t>
            </a:r>
          </a:p>
          <a:p>
            <a:pPr marL="0" indent="0" algn="ctr">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4000" b="1" dirty="0">
                <a:solidFill>
                  <a:schemeClr val="bg1"/>
                </a:solidFill>
                <a:latin typeface="Times New Roman" panose="02020603050405020304" pitchFamily="18" charset="0"/>
                <a:cs typeface="Times New Roman" panose="02020603050405020304" pitchFamily="18" charset="0"/>
              </a:rPr>
              <a:t>888.363.8808</a:t>
            </a:r>
          </a:p>
          <a:p>
            <a:pPr marL="0" indent="0" algn="ctr">
              <a:buNone/>
            </a:pPr>
            <a:r>
              <a:rPr lang="en-US" sz="4000" b="1" dirty="0">
                <a:solidFill>
                  <a:schemeClr val="bg1"/>
                </a:solidFill>
                <a:latin typeface="Times New Roman" panose="02020603050405020304" pitchFamily="18" charset="0"/>
                <a:cs typeface="Times New Roman" panose="02020603050405020304" pitchFamily="18" charset="0"/>
              </a:rPr>
              <a:t>www.destatehousing.com</a:t>
            </a:r>
          </a:p>
        </p:txBody>
      </p:sp>
      <p:pic>
        <p:nvPicPr>
          <p:cNvPr id="12" name="Picture 11">
            <a:extLst>
              <a:ext uri="{FF2B5EF4-FFF2-40B4-BE49-F238E27FC236}">
                <a16:creationId xmlns:a16="http://schemas.microsoft.com/office/drawing/2014/main" id="{ADE2BCC1-B58C-432A-A5E6-3A0A64D9FF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956" y="610979"/>
            <a:ext cx="1889373" cy="1229945"/>
          </a:xfrm>
          <a:prstGeom prst="rect">
            <a:avLst/>
          </a:prstGeom>
        </p:spPr>
      </p:pic>
    </p:spTree>
    <p:extLst>
      <p:ext uri="{BB962C8B-B14F-4D97-AF65-F5344CB8AC3E}">
        <p14:creationId xmlns:p14="http://schemas.microsoft.com/office/powerpoint/2010/main" val="16967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DEVELOPING DELAWARE</a:t>
            </a:r>
            <a:endParaRPr lang="en-US" sz="4000" dirty="0"/>
          </a:p>
        </p:txBody>
      </p:sp>
      <p:graphicFrame>
        <p:nvGraphicFramePr>
          <p:cNvPr id="7" name="Chart 6">
            <a:extLst>
              <a:ext uri="{FF2B5EF4-FFF2-40B4-BE49-F238E27FC236}">
                <a16:creationId xmlns:a16="http://schemas.microsoft.com/office/drawing/2014/main" id="{B20E5CB4-71C8-4914-8F76-745DC530753E}"/>
              </a:ext>
            </a:extLst>
          </p:cNvPr>
          <p:cNvGraphicFramePr/>
          <p:nvPr>
            <p:extLst>
              <p:ext uri="{D42A27DB-BD31-4B8C-83A1-F6EECF244321}">
                <p14:modId xmlns:p14="http://schemas.microsoft.com/office/powerpoint/2010/main" val="2525542024"/>
              </p:ext>
            </p:extLst>
          </p:nvPr>
        </p:nvGraphicFramePr>
        <p:xfrm>
          <a:off x="709037" y="1901125"/>
          <a:ext cx="3581609" cy="4136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A45D90CF-D4DF-4118-AFB2-B451BBCCBEE6}"/>
              </a:ext>
            </a:extLst>
          </p:cNvPr>
          <p:cNvGraphicFramePr>
            <a:graphicFrameLocks noGrp="1"/>
          </p:cNvGraphicFramePr>
          <p:nvPr>
            <p:extLst>
              <p:ext uri="{D42A27DB-BD31-4B8C-83A1-F6EECF244321}">
                <p14:modId xmlns:p14="http://schemas.microsoft.com/office/powerpoint/2010/main" val="2205541561"/>
              </p:ext>
            </p:extLst>
          </p:nvPr>
        </p:nvGraphicFramePr>
        <p:xfrm>
          <a:off x="4629151" y="1794871"/>
          <a:ext cx="3886199" cy="4402702"/>
        </p:xfrm>
        <a:graphic>
          <a:graphicData uri="http://schemas.openxmlformats.org/drawingml/2006/table">
            <a:tbl>
              <a:tblPr bandRow="1">
                <a:tableStyleId>{073A0DAA-6AF3-43AB-8588-CEC1D06C72B9}</a:tableStyleId>
              </a:tblPr>
              <a:tblGrid>
                <a:gridCol w="2876968">
                  <a:extLst>
                    <a:ext uri="{9D8B030D-6E8A-4147-A177-3AD203B41FA5}">
                      <a16:colId xmlns:a16="http://schemas.microsoft.com/office/drawing/2014/main" val="3289228899"/>
                    </a:ext>
                  </a:extLst>
                </a:gridCol>
                <a:gridCol w="1009231">
                  <a:extLst>
                    <a:ext uri="{9D8B030D-6E8A-4147-A177-3AD203B41FA5}">
                      <a16:colId xmlns:a16="http://schemas.microsoft.com/office/drawing/2014/main" val="2108632274"/>
                    </a:ext>
                  </a:extLst>
                </a:gridCol>
              </a:tblGrid>
              <a:tr h="259781">
                <a:tc gridSpan="2">
                  <a:txBody>
                    <a:bodyPr/>
                    <a:lstStyle/>
                    <a:p>
                      <a:pPr marL="0" algn="l" defTabSz="914400" rtl="0" eaLnBrk="1" latinLnBrk="0" hangingPunct="1"/>
                      <a:r>
                        <a:rPr kumimoji="1" lang="en-US" sz="1200" b="1" u="sng"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General Fund:</a:t>
                      </a:r>
                      <a:endParaRPr kumimoji="1" lang="en-US" sz="1200" b="1" u="sng"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accent1">
                        <a:lumMod val="50000"/>
                      </a:schemeClr>
                    </a:solidFill>
                  </a:tcPr>
                </a:tc>
                <a:tc hMerge="1">
                  <a:txBody>
                    <a:bodyPr/>
                    <a:lstStyle/>
                    <a:p>
                      <a:pPr marL="0" algn="l" defTabSz="914400" rtl="0" eaLnBrk="1" latinLnBrk="0" hangingPunct="1"/>
                      <a:endParaRPr kumimoji="1" lang="en-US" sz="1200" b="1" u="sng"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2308560672"/>
                  </a:ext>
                </a:extLst>
              </a:tr>
              <a:tr h="454618">
                <a:tc>
                  <a:txBody>
                    <a:bodyPr/>
                    <a:lstStyle/>
                    <a:p>
                      <a:r>
                        <a:rPr lang="en-US" sz="1200" dirty="0">
                          <a:solidFill>
                            <a:schemeClr val="tx1"/>
                          </a:solidFill>
                          <a:latin typeface="Times New Roman" panose="02020603050405020304" pitchFamily="18" charset="0"/>
                          <a:cs typeface="Times New Roman" panose="02020603050405020304" pitchFamily="18" charset="0"/>
                        </a:rPr>
                        <a:t>Housing Development Fund</a:t>
                      </a:r>
                    </a:p>
                    <a:p>
                      <a:r>
                        <a:rPr lang="en-US" sz="1200" b="0" dirty="0">
                          <a:solidFill>
                            <a:schemeClr val="tx1"/>
                          </a:solidFill>
                          <a:latin typeface="Times New Roman" panose="02020603050405020304" pitchFamily="18" charset="0"/>
                          <a:cs typeface="Times New Roman" panose="02020603050405020304" pitchFamily="18" charset="0"/>
                        </a:rPr>
                        <a:t>(HDF)</a:t>
                      </a:r>
                    </a:p>
                  </a:txBody>
                  <a:tcPr/>
                </a:tc>
                <a:tc>
                  <a:txBody>
                    <a:bodyPr/>
                    <a:lstStyle/>
                    <a:p>
                      <a:pPr algn="r"/>
                      <a:r>
                        <a:rPr lang="en-US" sz="1200" dirty="0">
                          <a:latin typeface="Times New Roman" panose="02020603050405020304" pitchFamily="18" charset="0"/>
                          <a:cs typeface="Times New Roman" panose="02020603050405020304" pitchFamily="18" charset="0"/>
                        </a:rPr>
                        <a:t>$4,000,000</a:t>
                      </a:r>
                      <a:endParaRPr lang="en-US" sz="1200" dirty="0">
                        <a:solidFill>
                          <a:srgbClr val="2B3089"/>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0436727"/>
                  </a:ext>
                </a:extLst>
              </a:tr>
              <a:tr h="454618">
                <a:tc>
                  <a:txBody>
                    <a:bodyPr/>
                    <a:lstStyle/>
                    <a:p>
                      <a:r>
                        <a:rPr lang="en-US" sz="1200" kern="1200" dirty="0">
                          <a:solidFill>
                            <a:schemeClr val="tx1"/>
                          </a:solidFill>
                          <a:latin typeface="Times New Roman" panose="02020603050405020304" pitchFamily="18" charset="0"/>
                          <a:cs typeface="Times New Roman" panose="02020603050405020304" pitchFamily="18" charset="0"/>
                        </a:rPr>
                        <a:t>State Rental Assistance Program</a:t>
                      </a:r>
                    </a:p>
                    <a:p>
                      <a:r>
                        <a:rPr lang="en-US" sz="1200" b="0" kern="1200" dirty="0">
                          <a:solidFill>
                            <a:schemeClr val="tx1"/>
                          </a:solidFill>
                          <a:latin typeface="Times New Roman" panose="02020603050405020304" pitchFamily="18" charset="0"/>
                          <a:ea typeface="+mn-ea"/>
                          <a:cs typeface="Times New Roman" panose="02020603050405020304" pitchFamily="18" charset="0"/>
                        </a:rPr>
                        <a:t>(SRAP)</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a:latin typeface="Times New Roman" panose="02020603050405020304" pitchFamily="18" charset="0"/>
                          <a:cs typeface="Times New Roman" panose="02020603050405020304" pitchFamily="18" charset="0"/>
                        </a:rPr>
                        <a:t>$4,000,000</a:t>
                      </a:r>
                      <a:endParaRPr lang="en-US" sz="12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19593201"/>
                  </a:ext>
                </a:extLst>
              </a:tr>
              <a:tr h="454618">
                <a:tc>
                  <a:txBody>
                    <a:bodyPr/>
                    <a:lstStyle/>
                    <a:p>
                      <a:pPr marL="0" algn="l" defTabSz="914400" rtl="0" eaLnBrk="1" latinLnBrk="0" hangingPunct="1"/>
                      <a:r>
                        <a:rPr lang="en-US" sz="1200" kern="1200" dirty="0">
                          <a:solidFill>
                            <a:schemeClr val="tx1"/>
                          </a:solidFill>
                          <a:latin typeface="Times New Roman" panose="02020603050405020304" pitchFamily="18" charset="0"/>
                          <a:cs typeface="Times New Roman" panose="02020603050405020304" pitchFamily="18" charset="0"/>
                        </a:rPr>
                        <a:t>Total General Fund:</a:t>
                      </a:r>
                      <a:endParaRPr lang="en-US" sz="1200" b="1" i="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200" kern="1200" dirty="0">
                          <a:latin typeface="Times New Roman" panose="02020603050405020304" pitchFamily="18" charset="0"/>
                          <a:cs typeface="Times New Roman" panose="02020603050405020304" pitchFamily="18" charset="0"/>
                        </a:rPr>
                        <a:t>$8,000,000</a:t>
                      </a:r>
                      <a:endParaRPr lang="en-US" sz="1200" b="1" i="1"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636662497"/>
                  </a:ext>
                </a:extLst>
              </a:tr>
              <a:tr h="259781">
                <a:tc gridSpan="2">
                  <a:txBody>
                    <a:bodyPr/>
                    <a:lstStyle/>
                    <a:p>
                      <a:pPr marL="0" algn="l" defTabSz="914400" rtl="0" eaLnBrk="1" latinLnBrk="0" hangingPunct="1"/>
                      <a:r>
                        <a:rPr kumimoji="1" lang="en-US" sz="1200" b="1" u="sng"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Bond Bill:</a:t>
                      </a:r>
                      <a:endParaRPr kumimoji="1" lang="en-US" sz="1200" b="1" u="sng"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accent1">
                        <a:lumMod val="50000"/>
                      </a:schemeClr>
                    </a:solidFill>
                  </a:tcPr>
                </a:tc>
                <a:tc hMerge="1">
                  <a:txBody>
                    <a:bodyPr/>
                    <a:lstStyle/>
                    <a:p>
                      <a:pPr marL="0" algn="l" defTabSz="914400" rtl="0" eaLnBrk="1" latinLnBrk="0" hangingPunct="1"/>
                      <a:endParaRPr kumimoji="1" lang="en-US" sz="1200" b="1" u="sng"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accent1">
                        <a:lumMod val="50000"/>
                      </a:schemeClr>
                    </a:solidFill>
                  </a:tcPr>
                </a:tc>
                <a:extLst>
                  <a:ext uri="{0D108BD9-81ED-4DB2-BD59-A6C34878D82A}">
                    <a16:rowId xmlns:a16="http://schemas.microsoft.com/office/drawing/2014/main" val="3327231538"/>
                  </a:ext>
                </a:extLst>
              </a:tr>
              <a:tr h="454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Times New Roman" panose="02020603050405020304" pitchFamily="18" charset="0"/>
                          <a:cs typeface="Times New Roman" panose="02020603050405020304" pitchFamily="18" charset="0"/>
                        </a:rPr>
                        <a:t>Affordable Rental Housing Program (ARHP)</a:t>
                      </a:r>
                      <a:endParaRPr lang="en-US" sz="1200" b="0"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200" kern="1200" dirty="0">
                          <a:latin typeface="Times New Roman" panose="02020603050405020304" pitchFamily="18" charset="0"/>
                          <a:cs typeface="Times New Roman" panose="02020603050405020304" pitchFamily="18" charset="0"/>
                        </a:rPr>
                        <a:t>$6,000,000</a:t>
                      </a:r>
                      <a:endParaRPr lang="en-US" sz="12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30819610"/>
                  </a:ext>
                </a:extLst>
              </a:tr>
              <a:tr h="649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Downtown Development Districts (DDD)</a:t>
                      </a:r>
                      <a:endParaRPr lang="en-US" sz="1200" dirty="0">
                        <a:solidFill>
                          <a:srgbClr val="2B3089"/>
                        </a:solidFill>
                        <a:latin typeface="Times New Roman" panose="02020603050405020304" pitchFamily="18" charset="0"/>
                        <a:cs typeface="Times New Roman" panose="02020603050405020304" pitchFamily="18" charset="0"/>
                      </a:endParaRPr>
                    </a:p>
                  </a:txBody>
                  <a:tcPr/>
                </a:tc>
                <a:tc>
                  <a:txBody>
                    <a:bodyPr/>
                    <a:lstStyle/>
                    <a:p>
                      <a:pPr marL="0" algn="r" defTabSz="914400" rtl="0" eaLnBrk="1" latinLnBrk="0" hangingPunct="1"/>
                      <a:r>
                        <a:rPr lang="en-US" sz="1200" kern="1200" dirty="0">
                          <a:latin typeface="Times New Roman" panose="02020603050405020304" pitchFamily="18" charset="0"/>
                          <a:cs typeface="Times New Roman" panose="02020603050405020304" pitchFamily="18" charset="0"/>
                        </a:rPr>
                        <a:t>$5,500,000</a:t>
                      </a:r>
                      <a:endParaRPr lang="en-US" sz="12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99041607"/>
                  </a:ext>
                </a:extLst>
              </a:tr>
              <a:tr h="649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Times New Roman" panose="02020603050405020304" pitchFamily="18" charset="0"/>
                          <a:cs typeface="Times New Roman" panose="02020603050405020304" pitchFamily="18" charset="0"/>
                        </a:rPr>
                        <a:t>Strong Neighborhoods Housing Fund (SNHF)</a:t>
                      </a:r>
                      <a:endParaRPr lang="en-US" sz="1200" b="0"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200" kern="1200" dirty="0">
                          <a:latin typeface="Times New Roman" panose="02020603050405020304" pitchFamily="18" charset="0"/>
                          <a:cs typeface="Times New Roman" panose="02020603050405020304" pitchFamily="18" charset="0"/>
                        </a:rPr>
                        <a:t>$4,000,000</a:t>
                      </a:r>
                      <a:endParaRPr lang="en-US" sz="1200"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994123780"/>
                  </a:ext>
                </a:extLst>
              </a:tr>
              <a:tr h="259781">
                <a:tc>
                  <a:txBody>
                    <a:bodyPr/>
                    <a:lstStyle/>
                    <a:p>
                      <a:pPr marL="0" algn="l" defTabSz="914400" rtl="0" eaLnBrk="1" latinLnBrk="0" hangingPunct="1"/>
                      <a:r>
                        <a:rPr lang="en-US" sz="1200" kern="1200" dirty="0">
                          <a:latin typeface="Times New Roman" panose="02020603050405020304" pitchFamily="18" charset="0"/>
                          <a:cs typeface="Times New Roman" panose="02020603050405020304" pitchFamily="18" charset="0"/>
                        </a:rPr>
                        <a:t>Total Bond Bill:</a:t>
                      </a:r>
                      <a:endParaRPr lang="en-US" sz="1200" b="1" i="1" kern="1200" dirty="0">
                        <a:solidFill>
                          <a:srgbClr val="2B3089"/>
                        </a:solidFill>
                        <a:latin typeface="Times New Roman" panose="02020603050405020304" pitchFamily="18" charset="0"/>
                        <a:ea typeface="+mn-ea"/>
                        <a:cs typeface="Times New Roman" panose="02020603050405020304" pitchFamily="18" charset="0"/>
                      </a:endParaRPr>
                    </a:p>
                  </a:txBody>
                  <a:tcPr/>
                </a:tc>
                <a:tc>
                  <a:txBody>
                    <a:bodyPr/>
                    <a:lstStyle/>
                    <a:p>
                      <a:pPr marL="0" algn="r" defTabSz="914400" rtl="0" eaLnBrk="1" latinLnBrk="0" hangingPunct="1"/>
                      <a:r>
                        <a:rPr lang="en-US" sz="1200" kern="1200" dirty="0">
                          <a:latin typeface="Times New Roman" panose="02020603050405020304" pitchFamily="18" charset="0"/>
                          <a:cs typeface="Times New Roman" panose="02020603050405020304" pitchFamily="18" charset="0"/>
                        </a:rPr>
                        <a:t>$15,500,000</a:t>
                      </a:r>
                      <a:endParaRPr lang="en-US" sz="1200" b="1" i="1" kern="1200" dirty="0">
                        <a:solidFill>
                          <a:srgbClr val="2B3089"/>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407713179"/>
                  </a:ext>
                </a:extLst>
              </a:tr>
              <a:tr h="454618">
                <a:tc>
                  <a:txBody>
                    <a:bodyPr/>
                    <a:lstStyle/>
                    <a:p>
                      <a:pPr marL="0" marR="0" lvl="0" indent="0" algn="l" defTabSz="914400" rtl="0" eaLnBrk="1" fontAlgn="base" latinLnBrk="0" hangingPunct="1">
                        <a:lnSpc>
                          <a:spcPct val="100000"/>
                        </a:lnSpc>
                        <a:spcBef>
                          <a:spcPct val="20000"/>
                        </a:spcBef>
                        <a:spcAft>
                          <a:spcPct val="0"/>
                        </a:spcAft>
                        <a:buClr>
                          <a:srgbClr val="5F5F5F"/>
                        </a:buClr>
                        <a:buSzPct val="75000"/>
                        <a:buFont typeface="Wingdings" pitchFamily="2" charset="2"/>
                        <a:buNone/>
                        <a:tabLst/>
                      </a:pPr>
                      <a:r>
                        <a:rPr kumimoji="1" lang="en-US" sz="1200" b="1"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DSHA Budget Request</a:t>
                      </a:r>
                      <a:endParaRPr kumimoji="1" lang="en-US" sz="1200" b="1"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nchor="ctr">
                    <a:solidFill>
                      <a:schemeClr val="accent1">
                        <a:lumMod val="50000"/>
                      </a:schemeClr>
                    </a:solidFill>
                  </a:tcPr>
                </a:tc>
                <a:tc>
                  <a:txBody>
                    <a:bodyPr/>
                    <a:lstStyle/>
                    <a:p>
                      <a:pPr algn="r"/>
                      <a:r>
                        <a:rPr kumimoji="1" lang="en-US" sz="1200" b="1"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$23,500,000</a:t>
                      </a:r>
                      <a:endParaRPr kumimoji="1" lang="en-US" sz="1200" b="1" u="none" strike="noStrike" kern="1200" cap="none" normalizeH="0" baseline="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anchor="ctr">
                    <a:solidFill>
                      <a:schemeClr val="accent1">
                        <a:lumMod val="50000"/>
                      </a:schemeClr>
                    </a:solidFill>
                  </a:tcPr>
                </a:tc>
                <a:extLst>
                  <a:ext uri="{0D108BD9-81ED-4DB2-BD59-A6C34878D82A}">
                    <a16:rowId xmlns:a16="http://schemas.microsoft.com/office/drawing/2014/main" val="264294961"/>
                  </a:ext>
                </a:extLst>
              </a:tr>
            </a:tbl>
          </a:graphicData>
        </a:graphic>
      </p:graphicFrame>
      <p:sp>
        <p:nvSpPr>
          <p:cNvPr id="9" name="Rectangle 8">
            <a:extLst>
              <a:ext uri="{FF2B5EF4-FFF2-40B4-BE49-F238E27FC236}">
                <a16:creationId xmlns:a16="http://schemas.microsoft.com/office/drawing/2014/main" id="{01293126-B8D5-474D-9C3C-A3CBC252A2E1}"/>
              </a:ext>
            </a:extLst>
          </p:cNvPr>
          <p:cNvSpPr/>
          <p:nvPr/>
        </p:nvSpPr>
        <p:spPr>
          <a:xfrm>
            <a:off x="4629151" y="3444767"/>
            <a:ext cx="3886199" cy="2344628"/>
          </a:xfrm>
          <a:prstGeom prst="rect">
            <a:avLst/>
          </a:prstGeom>
          <a:no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DF13327-9FEB-4F1E-BD03-359C4FB09213}"/>
              </a:ext>
            </a:extLst>
          </p:cNvPr>
          <p:cNvSpPr txBox="1"/>
          <p:nvPr/>
        </p:nvSpPr>
        <p:spPr>
          <a:xfrm>
            <a:off x="4629151" y="6215875"/>
            <a:ext cx="3886199" cy="27699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*Not inclusive of one-time $30,000,000 supplement</a:t>
            </a:r>
          </a:p>
        </p:txBody>
      </p:sp>
    </p:spTree>
    <p:extLst>
      <p:ext uri="{BB962C8B-B14F-4D97-AF65-F5344CB8AC3E}">
        <p14:creationId xmlns:p14="http://schemas.microsoft.com/office/powerpoint/2010/main" val="8802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Autofit/>
          </a:bodyPr>
          <a:lstStyle/>
          <a:p>
            <a:pPr algn="ctr"/>
            <a:r>
              <a:rPr lang="en-US" sz="3400" b="1" dirty="0">
                <a:solidFill>
                  <a:srgbClr val="2B3089"/>
                </a:solidFill>
                <a:latin typeface="Times New Roman" panose="02020603050405020304" pitchFamily="18" charset="0"/>
                <a:cs typeface="Times New Roman" panose="02020603050405020304" pitchFamily="18" charset="0"/>
              </a:rPr>
              <a:t>AFFORDABLE RENTAL HOUSING PROGRAM &amp; HOUSING DEVELOPMENT FUND</a:t>
            </a:r>
            <a:endParaRPr lang="en-US" sz="3400" b="1" dirty="0"/>
          </a:p>
        </p:txBody>
      </p:sp>
      <p:sp>
        <p:nvSpPr>
          <p:cNvPr id="6" name="Text Placeholder 5">
            <a:extLst>
              <a:ext uri="{FF2B5EF4-FFF2-40B4-BE49-F238E27FC236}">
                <a16:creationId xmlns:a16="http://schemas.microsoft.com/office/drawing/2014/main" id="{86D35E5E-7B07-4F83-98B7-4EBD6F151248}"/>
              </a:ext>
            </a:extLst>
          </p:cNvPr>
          <p:cNvSpPr>
            <a:spLocks noGrp="1"/>
          </p:cNvSpPr>
          <p:nvPr>
            <p:ph type="body" idx="1"/>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How It Works:</a:t>
            </a:r>
          </a:p>
        </p:txBody>
      </p:sp>
      <p:sp>
        <p:nvSpPr>
          <p:cNvPr id="4" name="Content Placeholder 3">
            <a:extLst>
              <a:ext uri="{FF2B5EF4-FFF2-40B4-BE49-F238E27FC236}">
                <a16:creationId xmlns:a16="http://schemas.microsoft.com/office/drawing/2014/main" id="{7D6B14F4-84C8-41C2-9C38-A49FFE22DA91}"/>
              </a:ext>
            </a:extLst>
          </p:cNvPr>
          <p:cNvSpPr>
            <a:spLocks noGrp="1"/>
          </p:cNvSpPr>
          <p:nvPr>
            <p:ph sz="half" idx="2"/>
          </p:nvPr>
        </p:nvSpPr>
        <p:spPr>
          <a:xfrm>
            <a:off x="646511" y="2746774"/>
            <a:ext cx="3868340" cy="3684588"/>
          </a:xfrm>
        </p:spPr>
        <p:txBody>
          <a:bodyPr>
            <a:normAutofit/>
          </a:bodyPr>
          <a:lstStyle/>
          <a:p>
            <a:pPr marL="347472" indent="-347472">
              <a:buClr>
                <a:srgbClr val="2B3089"/>
              </a:buClr>
            </a:pPr>
            <a:r>
              <a:rPr lang="en-US" sz="2200" dirty="0">
                <a:solidFill>
                  <a:srgbClr val="002060"/>
                </a:solidFill>
                <a:latin typeface="Times New Roman" panose="02020603050405020304" pitchFamily="18" charset="0"/>
                <a:cs typeface="Times New Roman" panose="02020603050405020304" pitchFamily="18" charset="0"/>
              </a:rPr>
              <a:t>Federal Low-Income Housing Tax Credit (LIHTC)</a:t>
            </a:r>
            <a:br>
              <a:rPr lang="en-US" sz="2200" dirty="0">
                <a:solidFill>
                  <a:srgbClr val="002060"/>
                </a:solidFill>
                <a:latin typeface="Times New Roman" panose="02020603050405020304" pitchFamily="18" charset="0"/>
                <a:cs typeface="Times New Roman" panose="02020603050405020304" pitchFamily="18" charset="0"/>
              </a:rPr>
            </a:br>
            <a:endParaRPr lang="en-US" sz="2200" dirty="0">
              <a:solidFill>
                <a:srgbClr val="002060"/>
              </a:solidFill>
              <a:latin typeface="Times New Roman" panose="02020603050405020304" pitchFamily="18" charset="0"/>
              <a:cs typeface="Times New Roman" panose="02020603050405020304" pitchFamily="18" charset="0"/>
            </a:endParaRPr>
          </a:p>
          <a:p>
            <a:pPr marL="347472" indent="-347472">
              <a:buClr>
                <a:srgbClr val="2B3089"/>
              </a:buClr>
            </a:pPr>
            <a:r>
              <a:rPr lang="en-US" sz="2200" dirty="0">
                <a:solidFill>
                  <a:srgbClr val="002060"/>
                </a:solidFill>
                <a:latin typeface="Times New Roman" panose="02020603050405020304" pitchFamily="18" charset="0"/>
                <a:cs typeface="Times New Roman" panose="02020603050405020304" pitchFamily="18" charset="0"/>
              </a:rPr>
              <a:t>LIHTC equity is used to finance the construction</a:t>
            </a:r>
            <a:br>
              <a:rPr lang="en-US" sz="2200" dirty="0">
                <a:solidFill>
                  <a:srgbClr val="002060"/>
                </a:solidFill>
                <a:latin typeface="Times New Roman" panose="02020603050405020304" pitchFamily="18" charset="0"/>
                <a:cs typeface="Times New Roman" panose="02020603050405020304" pitchFamily="18" charset="0"/>
              </a:rPr>
            </a:br>
            <a:endParaRPr lang="en-US" sz="2200" dirty="0">
              <a:solidFill>
                <a:srgbClr val="002060"/>
              </a:solidFill>
              <a:latin typeface="Times New Roman" panose="02020603050405020304" pitchFamily="18" charset="0"/>
              <a:cs typeface="Times New Roman" panose="02020603050405020304" pitchFamily="18" charset="0"/>
            </a:endParaRPr>
          </a:p>
          <a:p>
            <a:pPr marL="347472" indent="-347472">
              <a:buClr>
                <a:srgbClr val="2B3089"/>
              </a:buClr>
            </a:pPr>
            <a:r>
              <a:rPr lang="en-US" sz="2200" dirty="0">
                <a:solidFill>
                  <a:srgbClr val="002060"/>
                </a:solidFill>
                <a:latin typeface="Times New Roman" panose="02020603050405020304" pitchFamily="18" charset="0"/>
                <a:cs typeface="Times New Roman" panose="02020603050405020304" pitchFamily="18" charset="0"/>
              </a:rPr>
              <a:t>ARHP and HDF reduce the amount of first debt, which leads to more affordable rents</a:t>
            </a:r>
          </a:p>
        </p:txBody>
      </p:sp>
      <p:sp>
        <p:nvSpPr>
          <p:cNvPr id="7" name="Text Placeholder 6">
            <a:extLst>
              <a:ext uri="{FF2B5EF4-FFF2-40B4-BE49-F238E27FC236}">
                <a16:creationId xmlns:a16="http://schemas.microsoft.com/office/drawing/2014/main" id="{D672BE23-8F46-42A6-888B-8FFB2DE9F146}"/>
              </a:ext>
            </a:extLst>
          </p:cNvPr>
          <p:cNvSpPr>
            <a:spLocks noGrp="1"/>
          </p:cNvSpPr>
          <p:nvPr>
            <p:ph type="body" sz="quarter" idx="3"/>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How Much:</a:t>
            </a:r>
          </a:p>
        </p:txBody>
      </p:sp>
      <p:sp>
        <p:nvSpPr>
          <p:cNvPr id="26" name="Content Placeholder 25">
            <a:extLst>
              <a:ext uri="{FF2B5EF4-FFF2-40B4-BE49-F238E27FC236}">
                <a16:creationId xmlns:a16="http://schemas.microsoft.com/office/drawing/2014/main" id="{D5EBCDD1-173F-444A-96E0-937FA91C67BD}"/>
              </a:ext>
            </a:extLst>
          </p:cNvPr>
          <p:cNvSpPr>
            <a:spLocks noGrp="1"/>
          </p:cNvSpPr>
          <p:nvPr>
            <p:ph sz="quarter" idx="4"/>
          </p:nvPr>
        </p:nvSpPr>
        <p:spPr>
          <a:xfrm>
            <a:off x="4629150" y="2746774"/>
            <a:ext cx="3887391" cy="3684588"/>
          </a:xfrm>
        </p:spPr>
        <p:txBody>
          <a:bodyPr>
            <a:normAutofit/>
          </a:bodyPr>
          <a:lstStyle/>
          <a:p>
            <a:pPr lvl="0"/>
            <a:r>
              <a:rPr lang="en-US" sz="2000" dirty="0">
                <a:solidFill>
                  <a:srgbClr val="002060"/>
                </a:solidFill>
                <a:latin typeface="Times New Roman" panose="02020603050405020304" pitchFamily="18" charset="0"/>
                <a:cs typeface="Times New Roman" panose="02020603050405020304" pitchFamily="18" charset="0"/>
              </a:rPr>
              <a:t>In FY22, ARHP and HDF invested approximately $9.6 million, which leveraged $21 million in LIHTC equity</a:t>
            </a:r>
            <a:br>
              <a:rPr lang="en-US" sz="2000" dirty="0">
                <a:solidFill>
                  <a:srgbClr val="002060"/>
                </a:solidFill>
                <a:latin typeface="Times New Roman" panose="02020603050405020304" pitchFamily="18" charset="0"/>
                <a:cs typeface="Times New Roman" panose="02020603050405020304" pitchFamily="18" charset="0"/>
              </a:rPr>
            </a:br>
            <a:endParaRPr lang="en-US" sz="2000" dirty="0">
              <a:solidFill>
                <a:srgbClr val="002060"/>
              </a:solidFill>
              <a:latin typeface="Times New Roman" panose="02020603050405020304" pitchFamily="18" charset="0"/>
              <a:cs typeface="Times New Roman" panose="02020603050405020304" pitchFamily="18" charset="0"/>
            </a:endParaRPr>
          </a:p>
          <a:p>
            <a:pPr lvl="0"/>
            <a:r>
              <a:rPr lang="en-US" sz="2000" dirty="0">
                <a:solidFill>
                  <a:srgbClr val="002060"/>
                </a:solidFill>
                <a:latin typeface="Times New Roman" panose="02020603050405020304" pitchFamily="18" charset="0"/>
                <a:cs typeface="Times New Roman" panose="02020603050405020304" pitchFamily="18" charset="0"/>
              </a:rPr>
              <a:t>ARHP and HDF also leveraged about $20 million in private investment and other funding sources</a:t>
            </a:r>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4">
            <a:extLst>
              <a:ext uri="{FF2B5EF4-FFF2-40B4-BE49-F238E27FC236}">
                <a16:creationId xmlns:a16="http://schemas.microsoft.com/office/drawing/2014/main" id="{59457EE9-F91E-4EF1-90F7-CB08559A1F4F}"/>
              </a:ext>
            </a:extLst>
          </p:cNvPr>
          <p:cNvSpPr txBox="1">
            <a:spLocks/>
          </p:cNvSpPr>
          <p:nvPr/>
        </p:nvSpPr>
        <p:spPr>
          <a:xfrm>
            <a:off x="822960" y="2582334"/>
            <a:ext cx="3703320" cy="3286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buClr>
                <a:srgbClr val="2B3089"/>
              </a:buClr>
            </a:pPr>
            <a:endParaRPr lang="en-US" sz="2400" dirty="0">
              <a:solidFill>
                <a:srgbClr val="2B30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03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2B3089"/>
                </a:solidFill>
                <a:latin typeface="Times New Roman" panose="02020603050405020304" pitchFamily="18" charset="0"/>
                <a:cs typeface="Times New Roman" panose="02020603050405020304" pitchFamily="18" charset="0"/>
              </a:rPr>
              <a:t>KENT COUNTY: </a:t>
            </a:r>
            <a:br>
              <a:rPr lang="en-US" sz="4000" b="1" dirty="0">
                <a:solidFill>
                  <a:srgbClr val="2B3089"/>
                </a:solidFill>
                <a:latin typeface="Times New Roman" panose="02020603050405020304" pitchFamily="18" charset="0"/>
                <a:cs typeface="Times New Roman" panose="02020603050405020304" pitchFamily="18" charset="0"/>
              </a:rPr>
            </a:br>
            <a:r>
              <a:rPr lang="en-US" sz="4000" b="1" dirty="0">
                <a:solidFill>
                  <a:srgbClr val="2B3089"/>
                </a:solidFill>
                <a:latin typeface="Times New Roman" panose="02020603050405020304" pitchFamily="18" charset="0"/>
                <a:cs typeface="Times New Roman" panose="02020603050405020304" pitchFamily="18" charset="0"/>
              </a:rPr>
              <a:t>DE BOND I</a:t>
            </a:r>
            <a:endParaRPr lang="en-US" sz="4000" b="1"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4A235A-CF83-4897-8725-171041895F49}"/>
              </a:ext>
            </a:extLst>
          </p:cNvPr>
          <p:cNvSpPr/>
          <p:nvPr/>
        </p:nvSpPr>
        <p:spPr>
          <a:xfrm>
            <a:off x="6499654" y="2063066"/>
            <a:ext cx="1608962" cy="4282491"/>
          </a:xfrm>
          <a:prstGeom prst="rect">
            <a:avLst/>
          </a:prstGeom>
          <a:solidFill>
            <a:srgbClr val="002060"/>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5B794CD-6DB2-4D6A-99DF-355442F89A0E}"/>
              </a:ext>
            </a:extLst>
          </p:cNvPr>
          <p:cNvSpPr/>
          <p:nvPr/>
        </p:nvSpPr>
        <p:spPr>
          <a:xfrm>
            <a:off x="1119178" y="5405930"/>
            <a:ext cx="5202172" cy="939627"/>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LIHTC Equity: $</a:t>
            </a:r>
            <a:r>
              <a:rPr lang="en-US" sz="2400" b="1" noProof="0" dirty="0">
                <a:solidFill>
                  <a:prstClr val="white"/>
                </a:solidFill>
                <a:latin typeface="Times New Roman" panose="02020603050405020304" pitchFamily="18" charset="0"/>
                <a:cs typeface="Times New Roman" panose="02020603050405020304" pitchFamily="18" charset="0"/>
              </a:rPr>
              <a:t>2,569,462</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B9966DA-B760-48FB-B4F0-83D8A5ADF0AB}"/>
              </a:ext>
            </a:extLst>
          </p:cNvPr>
          <p:cNvSpPr/>
          <p:nvPr/>
        </p:nvSpPr>
        <p:spPr>
          <a:xfrm>
            <a:off x="1114294" y="4292535"/>
            <a:ext cx="5197289" cy="939626"/>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Private Funding: </a:t>
            </a:r>
            <a:r>
              <a:rPr lang="en-US" sz="2200" b="1" dirty="0">
                <a:solidFill>
                  <a:prstClr val="white"/>
                </a:solidFill>
                <a:latin typeface="Times New Roman" panose="02020603050405020304" pitchFamily="18" charset="0"/>
                <a:cs typeface="Times New Roman" panose="02020603050405020304" pitchFamily="18" charset="0"/>
              </a:rPr>
              <a:t>$</a:t>
            </a:r>
            <a:r>
              <a:rPr lang="en-US" sz="2400" b="1" dirty="0">
                <a:solidFill>
                  <a:prstClr val="white"/>
                </a:solidFill>
                <a:latin typeface="Times New Roman" panose="02020603050405020304" pitchFamily="18" charset="0"/>
                <a:cs typeface="Times New Roman" panose="02020603050405020304" pitchFamily="18" charset="0"/>
              </a:rPr>
              <a:t>4,248,546</a:t>
            </a:r>
            <a:endPar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72F7C4B-F551-4DC5-B85B-9952CDA55D49}"/>
              </a:ext>
            </a:extLst>
          </p:cNvPr>
          <p:cNvSpPr/>
          <p:nvPr/>
        </p:nvSpPr>
        <p:spPr>
          <a:xfrm>
            <a:off x="1119177" y="3179140"/>
            <a:ext cx="5197289" cy="939626"/>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noProof="0" dirty="0">
                <a:solidFill>
                  <a:prstClr val="white"/>
                </a:solidFill>
                <a:latin typeface="Times New Roman" panose="02020603050405020304" pitchFamily="18" charset="0"/>
                <a:cs typeface="Times New Roman" panose="02020603050405020304" pitchFamily="18" charset="0"/>
              </a:rPr>
              <a:t>Federal Funding</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2400" b="1" noProof="0" dirty="0">
                <a:solidFill>
                  <a:prstClr val="white"/>
                </a:solidFill>
                <a:latin typeface="Times New Roman" panose="02020603050405020304" pitchFamily="18" charset="0"/>
                <a:cs typeface="Times New Roman" panose="02020603050405020304" pitchFamily="18" charset="0"/>
              </a:rPr>
              <a:t>1,050,000</a:t>
            </a:r>
            <a:endPar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5A9886E-5E63-44FD-AF5B-799C2F3DA20B}"/>
              </a:ext>
            </a:extLst>
          </p:cNvPr>
          <p:cNvSpPr/>
          <p:nvPr/>
        </p:nvSpPr>
        <p:spPr>
          <a:xfrm>
            <a:off x="1114294" y="2063067"/>
            <a:ext cx="5197289" cy="939626"/>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200" b="1" dirty="0">
                <a:solidFill>
                  <a:prstClr val="white"/>
                </a:solidFill>
                <a:latin typeface="Times New Roman" panose="02020603050405020304" pitchFamily="18" charset="0"/>
                <a:cs typeface="Times New Roman" panose="02020603050405020304" pitchFamily="18" charset="0"/>
              </a:rPr>
              <a:t>ARHP &amp; HDF (State Financing): $6</a:t>
            </a:r>
            <a:r>
              <a:rPr lang="en-US" sz="2400" b="1" dirty="0">
                <a:solidFill>
                  <a:prstClr val="white"/>
                </a:solidFill>
                <a:latin typeface="Times New Roman" panose="02020603050405020304" pitchFamily="18" charset="0"/>
                <a:cs typeface="Times New Roman" panose="02020603050405020304" pitchFamily="18" charset="0"/>
              </a:rPr>
              <a:t>,320,000</a:t>
            </a:r>
          </a:p>
        </p:txBody>
      </p:sp>
      <p:sp>
        <p:nvSpPr>
          <p:cNvPr id="17" name="TextBox 16">
            <a:extLst>
              <a:ext uri="{FF2B5EF4-FFF2-40B4-BE49-F238E27FC236}">
                <a16:creationId xmlns:a16="http://schemas.microsoft.com/office/drawing/2014/main" id="{CC6CF4D4-E7C3-4D74-A640-64273F2F25D0}"/>
              </a:ext>
            </a:extLst>
          </p:cNvPr>
          <p:cNvSpPr txBox="1"/>
          <p:nvPr/>
        </p:nvSpPr>
        <p:spPr>
          <a:xfrm>
            <a:off x="6588856" y="3258787"/>
            <a:ext cx="1435967" cy="1525418"/>
          </a:xfrm>
          <a:prstGeom prst="rect">
            <a:avLst/>
          </a:prstGeom>
          <a:noFill/>
        </p:spPr>
        <p:txBody>
          <a:bodyPr wrap="square" rtlCol="0">
            <a:spAutoFit/>
          </a:bodyPr>
          <a:lstStyle/>
          <a:p>
            <a:pPr marL="0" marR="0" lvl="0" indent="0" algn="ctr" defTabSz="457200" rtl="0" eaLnBrk="1" fontAlgn="auto" latinLnBrk="0" hangingPunct="1">
              <a:lnSpc>
                <a:spcPct val="150000"/>
              </a:lnSpc>
              <a:buClrTx/>
              <a:buSzTx/>
              <a:buFontTx/>
              <a:buNone/>
              <a:tabLst/>
              <a:defRPr/>
            </a:pPr>
            <a:r>
              <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Total Development Cost: </a:t>
            </a:r>
          </a:p>
          <a:p>
            <a:pPr marL="0" marR="0" lvl="0" indent="0" algn="ctr" defTabSz="457200" rtl="0" eaLnBrk="1" fontAlgn="auto" latinLnBrk="0" hangingPunct="1">
              <a:lnSpc>
                <a:spcPct val="150000"/>
              </a:lnSpc>
              <a:buClrTx/>
              <a:buSzTx/>
              <a:buFontTx/>
              <a:buNone/>
              <a:tabLst/>
              <a:defRPr/>
            </a:pPr>
            <a:r>
              <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lang="en-US" sz="1600" b="1" dirty="0">
                <a:solidFill>
                  <a:prstClr val="white"/>
                </a:solidFill>
                <a:latin typeface="Times New Roman" panose="02020603050405020304" pitchFamily="18" charset="0"/>
                <a:cs typeface="Times New Roman" panose="02020603050405020304" pitchFamily="18" charset="0"/>
              </a:rPr>
              <a:t>14,188,008</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8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2B3089"/>
                </a:solidFill>
                <a:latin typeface="Times New Roman" panose="02020603050405020304" pitchFamily="18" charset="0"/>
                <a:cs typeface="Times New Roman" panose="02020603050405020304" pitchFamily="18" charset="0"/>
              </a:rPr>
              <a:t>NEW CASTLE COUNTY: </a:t>
            </a:r>
            <a:br>
              <a:rPr lang="en-US" sz="4000" b="1" dirty="0">
                <a:solidFill>
                  <a:srgbClr val="2B3089"/>
                </a:solidFill>
                <a:latin typeface="Times New Roman" panose="02020603050405020304" pitchFamily="18" charset="0"/>
                <a:cs typeface="Times New Roman" panose="02020603050405020304" pitchFamily="18" charset="0"/>
              </a:rPr>
            </a:br>
            <a:r>
              <a:rPr lang="en-US" sz="4000" b="1" dirty="0">
                <a:solidFill>
                  <a:srgbClr val="2B3089"/>
                </a:solidFill>
                <a:latin typeface="Times New Roman" panose="02020603050405020304" pitchFamily="18" charset="0"/>
                <a:cs typeface="Times New Roman" panose="02020603050405020304" pitchFamily="18" charset="0"/>
              </a:rPr>
              <a:t>FLATS, PHASE IV</a:t>
            </a:r>
            <a:endParaRPr lang="en-US" sz="4000" b="1"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4A235A-CF83-4897-8725-171041895F49}"/>
              </a:ext>
            </a:extLst>
          </p:cNvPr>
          <p:cNvSpPr/>
          <p:nvPr/>
        </p:nvSpPr>
        <p:spPr>
          <a:xfrm>
            <a:off x="6499654" y="2063066"/>
            <a:ext cx="1608962" cy="4282491"/>
          </a:xfrm>
          <a:prstGeom prst="rect">
            <a:avLst/>
          </a:prstGeom>
          <a:solidFill>
            <a:srgbClr val="002060"/>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5B794CD-6DB2-4D6A-99DF-355442F89A0E}"/>
              </a:ext>
            </a:extLst>
          </p:cNvPr>
          <p:cNvSpPr/>
          <p:nvPr/>
        </p:nvSpPr>
        <p:spPr>
          <a:xfrm>
            <a:off x="1119178" y="5405930"/>
            <a:ext cx="5202172" cy="939627"/>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white"/>
                </a:solidFill>
                <a:latin typeface="Times New Roman" panose="02020603050405020304" pitchFamily="18" charset="0"/>
                <a:cs typeface="Times New Roman" panose="02020603050405020304" pitchFamily="18" charset="0"/>
              </a:rPr>
              <a:t>LIHTC Equity: $10,647,610</a:t>
            </a:r>
          </a:p>
        </p:txBody>
      </p:sp>
      <p:sp>
        <p:nvSpPr>
          <p:cNvPr id="14" name="Rectangle 13">
            <a:extLst>
              <a:ext uri="{FF2B5EF4-FFF2-40B4-BE49-F238E27FC236}">
                <a16:creationId xmlns:a16="http://schemas.microsoft.com/office/drawing/2014/main" id="{DB9966DA-B760-48FB-B4F0-83D8A5ADF0AB}"/>
              </a:ext>
            </a:extLst>
          </p:cNvPr>
          <p:cNvSpPr/>
          <p:nvPr/>
        </p:nvSpPr>
        <p:spPr>
          <a:xfrm>
            <a:off x="1114294" y="4292535"/>
            <a:ext cx="5197289" cy="939626"/>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200" b="1" dirty="0">
                <a:solidFill>
                  <a:prstClr val="white"/>
                </a:solidFill>
                <a:latin typeface="Times New Roman" panose="02020603050405020304" pitchFamily="18" charset="0"/>
                <a:cs typeface="Times New Roman" panose="02020603050405020304" pitchFamily="18" charset="0"/>
              </a:rPr>
              <a:t>Private Funding: $</a:t>
            </a:r>
            <a:r>
              <a:rPr lang="en-US" sz="2400" b="1" dirty="0">
                <a:solidFill>
                  <a:prstClr val="white"/>
                </a:solidFill>
                <a:latin typeface="Times New Roman" panose="02020603050405020304" pitchFamily="18" charset="0"/>
                <a:cs typeface="Times New Roman" panose="02020603050405020304" pitchFamily="18" charset="0"/>
              </a:rPr>
              <a:t>1,100,000</a:t>
            </a:r>
            <a:endParaRPr lang="en-US" sz="2200" b="1" dirty="0">
              <a:solidFill>
                <a:prstClr val="white"/>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72F7C4B-F551-4DC5-B85B-9952CDA55D49}"/>
              </a:ext>
            </a:extLst>
          </p:cNvPr>
          <p:cNvSpPr/>
          <p:nvPr/>
        </p:nvSpPr>
        <p:spPr>
          <a:xfrm>
            <a:off x="1119177" y="3179140"/>
            <a:ext cx="5197289" cy="939626"/>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200" b="1" dirty="0">
                <a:solidFill>
                  <a:prstClr val="white"/>
                </a:solidFill>
                <a:latin typeface="Times New Roman" panose="02020603050405020304" pitchFamily="18" charset="0"/>
                <a:cs typeface="Times New Roman" panose="02020603050405020304" pitchFamily="18" charset="0"/>
              </a:rPr>
              <a:t>Federal Funding: $</a:t>
            </a:r>
            <a:r>
              <a:rPr lang="en-US" sz="2400" b="1" dirty="0">
                <a:solidFill>
                  <a:prstClr val="white"/>
                </a:solidFill>
                <a:latin typeface="Times New Roman" panose="02020603050405020304" pitchFamily="18" charset="0"/>
                <a:cs typeface="Times New Roman" panose="02020603050405020304" pitchFamily="18" charset="0"/>
              </a:rPr>
              <a:t>4,239,526</a:t>
            </a:r>
            <a:endParaRPr lang="en-US" sz="2200" b="1" dirty="0">
              <a:solidFill>
                <a:prstClr val="white"/>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5A9886E-5E63-44FD-AF5B-799C2F3DA20B}"/>
              </a:ext>
            </a:extLst>
          </p:cNvPr>
          <p:cNvSpPr/>
          <p:nvPr/>
        </p:nvSpPr>
        <p:spPr>
          <a:xfrm>
            <a:off x="1114294" y="2063067"/>
            <a:ext cx="5197289" cy="939626"/>
          </a:xfrm>
          <a:prstGeom prst="rect">
            <a:avLst/>
          </a:prstGeom>
          <a:solidFill>
            <a:schemeClr val="accent1">
              <a:lumMod val="75000"/>
              <a:alpha val="6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200" b="1" dirty="0">
                <a:solidFill>
                  <a:prstClr val="white"/>
                </a:solidFill>
                <a:latin typeface="Times New Roman" panose="02020603050405020304" pitchFamily="18" charset="0"/>
                <a:cs typeface="Times New Roman" panose="02020603050405020304" pitchFamily="18" charset="0"/>
              </a:rPr>
              <a:t>ARHP &amp; HDF (State Financing): $1</a:t>
            </a:r>
            <a:r>
              <a:rPr lang="en-US" sz="2400" b="1" dirty="0">
                <a:solidFill>
                  <a:prstClr val="white"/>
                </a:solidFill>
                <a:latin typeface="Times New Roman" panose="02020603050405020304" pitchFamily="18" charset="0"/>
                <a:cs typeface="Times New Roman" panose="02020603050405020304" pitchFamily="18" charset="0"/>
              </a:rPr>
              <a:t>,020,000</a:t>
            </a:r>
          </a:p>
        </p:txBody>
      </p:sp>
      <p:sp>
        <p:nvSpPr>
          <p:cNvPr id="17" name="TextBox 16">
            <a:extLst>
              <a:ext uri="{FF2B5EF4-FFF2-40B4-BE49-F238E27FC236}">
                <a16:creationId xmlns:a16="http://schemas.microsoft.com/office/drawing/2014/main" id="{CC6CF4D4-E7C3-4D74-A640-64273F2F25D0}"/>
              </a:ext>
            </a:extLst>
          </p:cNvPr>
          <p:cNvSpPr txBox="1"/>
          <p:nvPr/>
        </p:nvSpPr>
        <p:spPr>
          <a:xfrm>
            <a:off x="6588856" y="3258787"/>
            <a:ext cx="1435967" cy="1525418"/>
          </a:xfrm>
          <a:prstGeom prst="rect">
            <a:avLst/>
          </a:prstGeom>
          <a:noFill/>
        </p:spPr>
        <p:txBody>
          <a:bodyPr wrap="square" rtlCol="0">
            <a:spAutoFit/>
          </a:bodyPr>
          <a:lstStyle/>
          <a:p>
            <a:pPr lvl="0" algn="ctr">
              <a:lnSpc>
                <a:spcPct val="150000"/>
              </a:lnSpc>
              <a:defRPr/>
            </a:pPr>
            <a:r>
              <a:rPr lang="en-US" sz="1600" b="1" dirty="0">
                <a:solidFill>
                  <a:prstClr val="white"/>
                </a:solidFill>
                <a:latin typeface="Times New Roman" panose="02020603050405020304" pitchFamily="18" charset="0"/>
                <a:cs typeface="Times New Roman" panose="02020603050405020304" pitchFamily="18" charset="0"/>
              </a:rPr>
              <a:t>Total Development Cost: </a:t>
            </a:r>
          </a:p>
          <a:p>
            <a:pPr lvl="0" algn="ctr">
              <a:lnSpc>
                <a:spcPct val="150000"/>
              </a:lnSpc>
              <a:defRPr/>
            </a:pPr>
            <a:r>
              <a:rPr lang="en-US" sz="1600" b="1" dirty="0">
                <a:solidFill>
                  <a:prstClr val="white"/>
                </a:solidFill>
                <a:latin typeface="Times New Roman" panose="02020603050405020304" pitchFamily="18" charset="0"/>
                <a:cs typeface="Times New Roman" panose="02020603050405020304" pitchFamily="18" charset="0"/>
              </a:rPr>
              <a:t>$17,007,136</a:t>
            </a:r>
          </a:p>
        </p:txBody>
      </p:sp>
    </p:spTree>
    <p:extLst>
      <p:ext uri="{BB962C8B-B14F-4D97-AF65-F5344CB8AC3E}">
        <p14:creationId xmlns:p14="http://schemas.microsoft.com/office/powerpoint/2010/main" val="41233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145F-6172-48EB-89E2-8C0F7EF28197}"/>
              </a:ext>
            </a:extLst>
          </p:cNvPr>
          <p:cNvSpPr>
            <a:spLocks noGrp="1"/>
          </p:cNvSpPr>
          <p:nvPr>
            <p:ph type="title"/>
          </p:nvPr>
        </p:nvSpPr>
        <p:spPr>
          <a:xfrm>
            <a:off x="3956958" y="1588747"/>
            <a:ext cx="4902841" cy="1325563"/>
          </a:xfrm>
        </p:spPr>
        <p:txBody>
          <a:bodyPr>
            <a:no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DEVELOPING DELAWARE</a:t>
            </a:r>
            <a:br>
              <a:rPr lang="en-US" sz="2000" b="1" dirty="0">
                <a:solidFill>
                  <a:srgbClr val="002060"/>
                </a:solidFill>
                <a:latin typeface="Times New Roman" panose="02020603050405020304" pitchFamily="18" charset="0"/>
                <a:cs typeface="Times New Roman" panose="02020603050405020304" pitchFamily="18" charset="0"/>
              </a:rPr>
            </a:b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DOWNTOWN DEVELOPMENT DISTRICTS</a:t>
            </a:r>
          </a:p>
        </p:txBody>
      </p:sp>
      <p:sp>
        <p:nvSpPr>
          <p:cNvPr id="3" name="Content Placeholder 2">
            <a:extLst>
              <a:ext uri="{FF2B5EF4-FFF2-40B4-BE49-F238E27FC236}">
                <a16:creationId xmlns:a16="http://schemas.microsoft.com/office/drawing/2014/main" id="{73DE629E-BFF2-467B-B782-71F51FD5A6DC}"/>
              </a:ext>
            </a:extLst>
          </p:cNvPr>
          <p:cNvSpPr>
            <a:spLocks noGrp="1"/>
          </p:cNvSpPr>
          <p:nvPr>
            <p:ph idx="1"/>
          </p:nvPr>
        </p:nvSpPr>
        <p:spPr>
          <a:xfrm>
            <a:off x="4238753" y="3583536"/>
            <a:ext cx="4310743" cy="3075025"/>
          </a:xfrm>
        </p:spPr>
        <p:txBody>
          <a:bodyPr>
            <a:normAutofit/>
          </a:bodyPr>
          <a:lstStyle/>
          <a:p>
            <a:r>
              <a:rPr lang="en-US" sz="2000" dirty="0">
                <a:solidFill>
                  <a:srgbClr val="002060"/>
                </a:solidFill>
                <a:latin typeface="Times New Roman" panose="02020603050405020304" pitchFamily="18" charset="0"/>
                <a:cs typeface="Times New Roman" panose="02020603050405020304" pitchFamily="18" charset="0"/>
              </a:rPr>
              <a:t>Created by legislation and passed unanimously in May 2014 by the General Assembly</a:t>
            </a:r>
            <a:br>
              <a:rPr lang="en-US" sz="2000" dirty="0">
                <a:solidFill>
                  <a:srgbClr val="002060"/>
                </a:solidFill>
                <a:latin typeface="Times New Roman" panose="02020603050405020304" pitchFamily="18" charset="0"/>
                <a:cs typeface="Times New Roman" panose="02020603050405020304" pitchFamily="18" charset="0"/>
              </a:rPr>
            </a:b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Catalyzes private investment, stimulates job growth, and builds a stable community of long-term residents </a:t>
            </a:r>
          </a:p>
        </p:txBody>
      </p:sp>
      <p:pic>
        <p:nvPicPr>
          <p:cNvPr id="5" name="Picture 4">
            <a:extLst>
              <a:ext uri="{FF2B5EF4-FFF2-40B4-BE49-F238E27FC236}">
                <a16:creationId xmlns:a16="http://schemas.microsoft.com/office/drawing/2014/main" id="{1D3B3BC3-8E12-45B8-8FFB-3AD81A9180F8}"/>
              </a:ext>
            </a:extLst>
          </p:cNvPr>
          <p:cNvPicPr>
            <a:picLocks noChangeAspect="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8419" t="4228" r="10125" b="-4228"/>
          <a:stretch/>
        </p:blipFill>
        <p:spPr>
          <a:xfrm>
            <a:off x="0" y="-10790"/>
            <a:ext cx="3614058" cy="7188652"/>
          </a:xfrm>
          <a:prstGeom prst="rect">
            <a:avLst/>
          </a:prstGeom>
        </p:spPr>
      </p:pic>
      <p:sp>
        <p:nvSpPr>
          <p:cNvPr id="6" name="Title 1">
            <a:extLst>
              <a:ext uri="{FF2B5EF4-FFF2-40B4-BE49-F238E27FC236}">
                <a16:creationId xmlns:a16="http://schemas.microsoft.com/office/drawing/2014/main" id="{47D09F29-5278-4C51-8A3F-23AE501538B1}"/>
              </a:ext>
            </a:extLst>
          </p:cNvPr>
          <p:cNvSpPr txBox="1">
            <a:spLocks/>
          </p:cNvSpPr>
          <p:nvPr/>
        </p:nvSpPr>
        <p:spPr>
          <a:xfrm>
            <a:off x="342900" y="5326742"/>
            <a:ext cx="2928258" cy="1153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Times New Roman" panose="02020603050405020304" pitchFamily="18" charset="0"/>
                <a:cs typeface="Times New Roman" panose="02020603050405020304" pitchFamily="18" charset="0"/>
              </a:rPr>
              <a:t>$5,500,000 REQUESTED</a:t>
            </a:r>
          </a:p>
        </p:txBody>
      </p:sp>
      <p:pic>
        <p:nvPicPr>
          <p:cNvPr id="8" name="Picture 7">
            <a:extLst>
              <a:ext uri="{FF2B5EF4-FFF2-40B4-BE49-F238E27FC236}">
                <a16:creationId xmlns:a16="http://schemas.microsoft.com/office/drawing/2014/main" id="{AACF6440-8A5B-4F9D-BC17-A402FF92A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6682" y="231111"/>
            <a:ext cx="1294886" cy="842946"/>
          </a:xfrm>
          <a:prstGeom prst="rect">
            <a:avLst/>
          </a:prstGeom>
        </p:spPr>
      </p:pic>
    </p:spTree>
    <p:extLst>
      <p:ext uri="{BB962C8B-B14F-4D97-AF65-F5344CB8AC3E}">
        <p14:creationId xmlns:p14="http://schemas.microsoft.com/office/powerpoint/2010/main" val="399144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DOWNTOWN DEVELOPMENT DISTRICTS</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40CE37F-285A-4A6A-8B5F-3691C8D8F9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462" y="1690689"/>
            <a:ext cx="5800179" cy="4959626"/>
          </a:xfrm>
          <a:prstGeom prst="rect">
            <a:avLst/>
          </a:prstGeom>
        </p:spPr>
      </p:pic>
      <p:sp>
        <p:nvSpPr>
          <p:cNvPr id="9" name="TextBox 8">
            <a:extLst>
              <a:ext uri="{FF2B5EF4-FFF2-40B4-BE49-F238E27FC236}">
                <a16:creationId xmlns:a16="http://schemas.microsoft.com/office/drawing/2014/main" id="{D6A379A6-6C34-4566-9BB0-AA9B67ABF11D}"/>
              </a:ext>
            </a:extLst>
          </p:cNvPr>
          <p:cNvSpPr txBox="1"/>
          <p:nvPr/>
        </p:nvSpPr>
        <p:spPr>
          <a:xfrm>
            <a:off x="4811756" y="1896022"/>
            <a:ext cx="2657476" cy="4539704"/>
          </a:xfrm>
          <a:prstGeom prst="rect">
            <a:avLst/>
          </a:prstGeom>
          <a:noFill/>
        </p:spPr>
        <p:txBody>
          <a:bodyPr wrap="square" rtlCol="0">
            <a:spAutoFit/>
          </a:bodyPr>
          <a:lstStyle/>
          <a:p>
            <a:pPr algn="ctr">
              <a:spcAft>
                <a:spcPts val="600"/>
              </a:spcAft>
            </a:pPr>
            <a:r>
              <a:rPr lang="en-US" b="1" u="sng" dirty="0">
                <a:solidFill>
                  <a:srgbClr val="002060"/>
                </a:solidFill>
                <a:latin typeface="Times New Roman" panose="02020603050405020304" pitchFamily="18" charset="0"/>
                <a:cs typeface="Times New Roman" panose="02020603050405020304" pitchFamily="18" charset="0"/>
              </a:rPr>
              <a:t>2015</a:t>
            </a:r>
            <a:endParaRPr lang="en-US" sz="2000" b="1" u="sng" dirty="0">
              <a:solidFill>
                <a:srgbClr val="002060"/>
              </a:solidFill>
              <a:latin typeface="Times New Roman" panose="02020603050405020304" pitchFamily="18" charset="0"/>
              <a:cs typeface="Times New Roman" panose="02020603050405020304" pitchFamily="18" charset="0"/>
            </a:endParaRPr>
          </a:p>
          <a:p>
            <a:pPr algn="ctr"/>
            <a:r>
              <a:rPr lang="en-US" sz="1600" dirty="0">
                <a:solidFill>
                  <a:srgbClr val="002060"/>
                </a:solidFill>
                <a:latin typeface="Times New Roman" panose="02020603050405020304" pitchFamily="18" charset="0"/>
                <a:cs typeface="Times New Roman" panose="02020603050405020304" pitchFamily="18" charset="0"/>
              </a:rPr>
              <a:t>Wilmington</a:t>
            </a:r>
          </a:p>
          <a:p>
            <a:pPr algn="ctr"/>
            <a:r>
              <a:rPr lang="en-US" sz="1600" dirty="0">
                <a:solidFill>
                  <a:srgbClr val="002060"/>
                </a:solidFill>
                <a:latin typeface="Times New Roman" panose="02020603050405020304" pitchFamily="18" charset="0"/>
                <a:cs typeface="Times New Roman" panose="02020603050405020304" pitchFamily="18" charset="0"/>
              </a:rPr>
              <a:t>Dover</a:t>
            </a:r>
          </a:p>
          <a:p>
            <a:pPr algn="ctr"/>
            <a:r>
              <a:rPr lang="en-US" sz="1600" dirty="0">
                <a:solidFill>
                  <a:srgbClr val="002060"/>
                </a:solidFill>
                <a:latin typeface="Times New Roman" panose="02020603050405020304" pitchFamily="18" charset="0"/>
                <a:cs typeface="Times New Roman" panose="02020603050405020304" pitchFamily="18" charset="0"/>
              </a:rPr>
              <a:t>Seaford</a:t>
            </a:r>
          </a:p>
          <a:p>
            <a:pPr algn="ctr"/>
            <a:endParaRPr lang="en-US" sz="1400" dirty="0">
              <a:solidFill>
                <a:srgbClr val="002060"/>
              </a:solidFill>
              <a:latin typeface="Times New Roman" panose="02020603050405020304" pitchFamily="18" charset="0"/>
              <a:cs typeface="Times New Roman" panose="02020603050405020304" pitchFamily="18" charset="0"/>
            </a:endParaRPr>
          </a:p>
          <a:p>
            <a:pPr algn="ctr">
              <a:spcAft>
                <a:spcPts val="600"/>
              </a:spcAft>
            </a:pPr>
            <a:r>
              <a:rPr lang="en-US" b="1" u="sng" dirty="0">
                <a:solidFill>
                  <a:srgbClr val="002060"/>
                </a:solidFill>
                <a:latin typeface="Times New Roman" panose="02020603050405020304" pitchFamily="18" charset="0"/>
                <a:cs typeface="Times New Roman" panose="02020603050405020304" pitchFamily="18" charset="0"/>
              </a:rPr>
              <a:t>2016</a:t>
            </a:r>
            <a:endParaRPr lang="en-US" sz="2000" b="1" u="sng" dirty="0">
              <a:solidFill>
                <a:srgbClr val="002060"/>
              </a:solidFill>
              <a:latin typeface="Times New Roman" panose="02020603050405020304" pitchFamily="18" charset="0"/>
              <a:cs typeface="Times New Roman" panose="02020603050405020304" pitchFamily="18" charset="0"/>
            </a:endParaRPr>
          </a:p>
          <a:p>
            <a:pPr algn="ctr"/>
            <a:r>
              <a:rPr lang="en-US" sz="1600" dirty="0">
                <a:solidFill>
                  <a:srgbClr val="002060"/>
                </a:solidFill>
                <a:latin typeface="Times New Roman" panose="02020603050405020304" pitchFamily="18" charset="0"/>
                <a:cs typeface="Times New Roman" panose="02020603050405020304" pitchFamily="18" charset="0"/>
              </a:rPr>
              <a:t>Smyrna</a:t>
            </a:r>
          </a:p>
          <a:p>
            <a:pPr algn="ctr"/>
            <a:r>
              <a:rPr lang="en-US" sz="1600" dirty="0">
                <a:solidFill>
                  <a:srgbClr val="002060"/>
                </a:solidFill>
                <a:latin typeface="Times New Roman" panose="02020603050405020304" pitchFamily="18" charset="0"/>
                <a:cs typeface="Times New Roman" panose="02020603050405020304" pitchFamily="18" charset="0"/>
              </a:rPr>
              <a:t>Harrington</a:t>
            </a:r>
          </a:p>
          <a:p>
            <a:pPr algn="ctr"/>
            <a:r>
              <a:rPr lang="en-US" sz="1600" dirty="0">
                <a:solidFill>
                  <a:srgbClr val="002060"/>
                </a:solidFill>
                <a:latin typeface="Times New Roman" panose="02020603050405020304" pitchFamily="18" charset="0"/>
                <a:cs typeface="Times New Roman" panose="02020603050405020304" pitchFamily="18" charset="0"/>
              </a:rPr>
              <a:t>Milford</a:t>
            </a:r>
          </a:p>
          <a:p>
            <a:pPr algn="ctr"/>
            <a:r>
              <a:rPr lang="en-US" sz="1600" dirty="0">
                <a:solidFill>
                  <a:srgbClr val="002060"/>
                </a:solidFill>
                <a:latin typeface="Times New Roman" panose="02020603050405020304" pitchFamily="18" charset="0"/>
                <a:cs typeface="Times New Roman" panose="02020603050405020304" pitchFamily="18" charset="0"/>
              </a:rPr>
              <a:t>Georgetown</a:t>
            </a:r>
          </a:p>
          <a:p>
            <a:pPr algn="ctr"/>
            <a:r>
              <a:rPr lang="en-US" sz="1600" dirty="0">
                <a:solidFill>
                  <a:srgbClr val="002060"/>
                </a:solidFill>
                <a:latin typeface="Times New Roman" panose="02020603050405020304" pitchFamily="18" charset="0"/>
                <a:cs typeface="Times New Roman" panose="02020603050405020304" pitchFamily="18" charset="0"/>
              </a:rPr>
              <a:t>Laurel</a:t>
            </a:r>
          </a:p>
          <a:p>
            <a:pPr algn="ctr"/>
            <a:endParaRPr lang="en-US" sz="1600" u="sng" dirty="0">
              <a:solidFill>
                <a:srgbClr val="002060"/>
              </a:solidFill>
              <a:latin typeface="Times New Roman" panose="02020603050405020304" pitchFamily="18" charset="0"/>
              <a:cs typeface="Times New Roman" panose="02020603050405020304" pitchFamily="18" charset="0"/>
            </a:endParaRPr>
          </a:p>
          <a:p>
            <a:pPr algn="ctr"/>
            <a:r>
              <a:rPr lang="en-US" b="1" u="sng" dirty="0">
                <a:solidFill>
                  <a:srgbClr val="002060"/>
                </a:solidFill>
                <a:latin typeface="Times New Roman" panose="02020603050405020304" pitchFamily="18" charset="0"/>
                <a:cs typeface="Times New Roman" panose="02020603050405020304" pitchFamily="18" charset="0"/>
              </a:rPr>
              <a:t>2019</a:t>
            </a:r>
            <a:endParaRPr lang="en-US" sz="2000" b="1" u="sng" dirty="0">
              <a:solidFill>
                <a:srgbClr val="002060"/>
              </a:solidFill>
              <a:latin typeface="Times New Roman" panose="02020603050405020304" pitchFamily="18" charset="0"/>
              <a:cs typeface="Times New Roman" panose="02020603050405020304" pitchFamily="18" charset="0"/>
            </a:endParaRPr>
          </a:p>
          <a:p>
            <a:pPr algn="ctr"/>
            <a:r>
              <a:rPr lang="en-US" sz="1600" dirty="0">
                <a:solidFill>
                  <a:srgbClr val="002060"/>
                </a:solidFill>
                <a:latin typeface="Times New Roman" panose="02020603050405020304" pitchFamily="18" charset="0"/>
                <a:cs typeface="Times New Roman" panose="02020603050405020304" pitchFamily="18" charset="0"/>
              </a:rPr>
              <a:t>Clayton</a:t>
            </a:r>
          </a:p>
          <a:p>
            <a:pPr algn="ctr"/>
            <a:r>
              <a:rPr lang="en-US" sz="1600" dirty="0">
                <a:solidFill>
                  <a:srgbClr val="002060"/>
                </a:solidFill>
                <a:latin typeface="Times New Roman" panose="02020603050405020304" pitchFamily="18" charset="0"/>
                <a:cs typeface="Times New Roman" panose="02020603050405020304" pitchFamily="18" charset="0"/>
              </a:rPr>
              <a:t>Delaware City</a:t>
            </a:r>
          </a:p>
          <a:p>
            <a:pPr algn="ctr"/>
            <a:r>
              <a:rPr lang="en-US" sz="1600" dirty="0">
                <a:solidFill>
                  <a:srgbClr val="002060"/>
                </a:solidFill>
                <a:latin typeface="Times New Roman" panose="02020603050405020304" pitchFamily="18" charset="0"/>
                <a:cs typeface="Times New Roman" panose="02020603050405020304" pitchFamily="18" charset="0"/>
              </a:rPr>
              <a:t>Middletown</a:t>
            </a:r>
          </a:p>
          <a:p>
            <a:pPr algn="ctr"/>
            <a:r>
              <a:rPr lang="en-US" sz="1600" dirty="0">
                <a:solidFill>
                  <a:srgbClr val="002060"/>
                </a:solidFill>
                <a:latin typeface="Times New Roman" panose="02020603050405020304" pitchFamily="18" charset="0"/>
                <a:cs typeface="Times New Roman" panose="02020603050405020304" pitchFamily="18" charset="0"/>
              </a:rPr>
              <a:t>New Castle</a:t>
            </a:r>
          </a:p>
          <a:p>
            <a:pPr algn="ctr">
              <a:spcAft>
                <a:spcPts val="600"/>
              </a:spcAft>
            </a:pPr>
            <a:endParaRPr lang="en-US" sz="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8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255A-3094-416C-9DBE-1C7D36879E10}"/>
              </a:ext>
            </a:extLst>
          </p:cNvPr>
          <p:cNvSpPr>
            <a:spLocks noGrp="1"/>
          </p:cNvSpPr>
          <p:nvPr>
            <p:ph type="title"/>
          </p:nvPr>
        </p:nvSpPr>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DOWNTOWN DEVELOPMENT DISTRICTS</a:t>
            </a:r>
            <a:endParaRPr lang="en-US" sz="4000" dirty="0"/>
          </a:p>
        </p:txBody>
      </p:sp>
      <p:sp>
        <p:nvSpPr>
          <p:cNvPr id="10" name="Rectangle 9">
            <a:extLst>
              <a:ext uri="{FF2B5EF4-FFF2-40B4-BE49-F238E27FC236}">
                <a16:creationId xmlns:a16="http://schemas.microsoft.com/office/drawing/2014/main" id="{8BF70ED7-0E18-488C-B481-F965C89F6885}"/>
              </a:ext>
            </a:extLst>
          </p:cNvPr>
          <p:cNvSpPr/>
          <p:nvPr/>
        </p:nvSpPr>
        <p:spPr>
          <a:xfrm>
            <a:off x="8882253" y="5918200"/>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AFFBF7-A801-441A-8E53-916176B0D3CD}"/>
              </a:ext>
            </a:extLst>
          </p:cNvPr>
          <p:cNvSpPr/>
          <p:nvPr/>
        </p:nvSpPr>
        <p:spPr>
          <a:xfrm>
            <a:off x="0" y="2229248"/>
            <a:ext cx="267462" cy="5175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68367F-18EA-41B9-A03F-8B86A7A886B5}"/>
              </a:ext>
            </a:extLst>
          </p:cNvPr>
          <p:cNvSpPr/>
          <p:nvPr/>
        </p:nvSpPr>
        <p:spPr>
          <a:xfrm>
            <a:off x="8876538" y="5271869"/>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2DD9D7-5529-467D-8239-C838792FE073}"/>
              </a:ext>
            </a:extLst>
          </p:cNvPr>
          <p:cNvSpPr/>
          <p:nvPr/>
        </p:nvSpPr>
        <p:spPr>
          <a:xfrm>
            <a:off x="0" y="2911474"/>
            <a:ext cx="267462" cy="5175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img914469" descr="6f0b2383-fc65-4abe-af12-67fe423f5c3d">
            <a:extLst>
              <a:ext uri="{FF2B5EF4-FFF2-40B4-BE49-F238E27FC236}">
                <a16:creationId xmlns:a16="http://schemas.microsoft.com/office/drawing/2014/main" id="{184A330E-A188-4856-809A-D4FE0896E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90689"/>
            <a:ext cx="7981787" cy="47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8198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TotalTime>
  <Words>3323</Words>
  <Application>Microsoft Office PowerPoint</Application>
  <PresentationFormat>On-screen Show (4:3)</PresentationFormat>
  <Paragraphs>353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DEVELOPING DELAWARE</vt:lpstr>
      <vt:lpstr>ABOUT DELAWARE STATE  HOUSING AUTHORITY</vt:lpstr>
      <vt:lpstr>DEVELOPING DELAWARE</vt:lpstr>
      <vt:lpstr>AFFORDABLE RENTAL HOUSING PROGRAM &amp; HOUSING DEVELOPMENT FUND</vt:lpstr>
      <vt:lpstr>KENT COUNTY:  DE BOND I</vt:lpstr>
      <vt:lpstr>NEW CASTLE COUNTY:  FLATS, PHASE IV</vt:lpstr>
      <vt:lpstr>DEVELOPING DELAWARE  DOWNTOWN DEVELOPMENT DISTRICTS</vt:lpstr>
      <vt:lpstr>DOWNTOWN DEVELOPMENT DISTRICTS</vt:lpstr>
      <vt:lpstr>DOWNTOWN DEVELOPMENT DISTRICTS</vt:lpstr>
      <vt:lpstr>DOWNTOWN DEVELOPMENT DISTRICTS</vt:lpstr>
      <vt:lpstr>DOWNTOWN DEVELOPMENT DISTRICTS</vt:lpstr>
      <vt:lpstr>DOWNTOWN DEVELOPMENT DISTRICTS</vt:lpstr>
      <vt:lpstr>DEVELOPING DELAWARE  STRONG NEIGHBORHOOD HOUSING FUND (SNHF)</vt:lpstr>
      <vt:lpstr>STRONG NEIGHBORHOOD HOUSING FUND (SNHF)</vt:lpstr>
      <vt:lpstr>STRONG NEIGHBORHOOD HOUSING FUND (SNHF)</vt:lpstr>
      <vt:lpstr>SUMMARY OF BUDGET REQUEST </vt:lpstr>
      <vt:lpstr>AMERICAN RESCUE PLAN ACT</vt:lpstr>
      <vt:lpstr>DELAWARE HOUSING ASSISTANCE PROGRAM</vt:lpstr>
      <vt:lpstr>DELAWARE MORTGAGE  RELIEF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Reinvesting In Delaware</dc:title>
  <dc:creator>Laurie Jacobs</dc:creator>
  <cp:lastModifiedBy>Fedele, Julie (LegHall)</cp:lastModifiedBy>
  <cp:revision>77</cp:revision>
  <dcterms:created xsi:type="dcterms:W3CDTF">2023-01-30T18:17:57Z</dcterms:created>
  <dcterms:modified xsi:type="dcterms:W3CDTF">2023-03-24T14:09:29Z</dcterms:modified>
</cp:coreProperties>
</file>