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24"/>
  </p:notesMasterIdLst>
  <p:sldIdLst>
    <p:sldId id="2147469334" r:id="rId5"/>
    <p:sldId id="2147476527" r:id="rId6"/>
    <p:sldId id="336" r:id="rId7"/>
    <p:sldId id="337" r:id="rId8"/>
    <p:sldId id="259" r:id="rId9"/>
    <p:sldId id="2147476515" r:id="rId10"/>
    <p:sldId id="2147476509" r:id="rId11"/>
    <p:sldId id="300" r:id="rId12"/>
    <p:sldId id="2147476523" r:id="rId13"/>
    <p:sldId id="270" r:id="rId14"/>
    <p:sldId id="267" r:id="rId15"/>
    <p:sldId id="2147476530" r:id="rId16"/>
    <p:sldId id="2147476524" r:id="rId17"/>
    <p:sldId id="275" r:id="rId18"/>
    <p:sldId id="277" r:id="rId19"/>
    <p:sldId id="278" r:id="rId20"/>
    <p:sldId id="2147476534" r:id="rId21"/>
    <p:sldId id="280" r:id="rId22"/>
    <p:sldId id="2147476535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C5656"/>
    <a:srgbClr val="141C27"/>
    <a:srgbClr val="4D4343"/>
    <a:srgbClr val="272A38"/>
    <a:srgbClr val="13C9F4"/>
    <a:srgbClr val="B2E5DF"/>
    <a:srgbClr val="D9D9D9"/>
    <a:srgbClr val="A4B5BC"/>
    <a:srgbClr val="1DB9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1" autoAdjust="0"/>
    <p:restoredTop sz="95750" autoAdjust="0"/>
  </p:normalViewPr>
  <p:slideViewPr>
    <p:cSldViewPr>
      <p:cViewPr varScale="1">
        <p:scale>
          <a:sx n="108" d="100"/>
          <a:sy n="108" d="100"/>
        </p:scale>
        <p:origin x="105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pPr>
            <a:r>
              <a:rPr lang="en-US" b="1" i="0" dirty="0">
                <a:solidFill>
                  <a:schemeClr val="tx1"/>
                </a:solidFill>
                <a:latin typeface="Optima" panose="02000503060000020004" pitchFamily="2" charset="0"/>
              </a:rPr>
              <a:t>Total Enrollment, Fall Numbers 2018-2022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Optima" panose="02000503060000020004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685475086365171E-2"/>
          <c:y val="0.2089244936748367"/>
          <c:w val="0.89245681740375338"/>
          <c:h val="0.7259672915835659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4872</c:v>
                </c:pt>
                <c:pt idx="1">
                  <c:v>5054</c:v>
                </c:pt>
                <c:pt idx="2">
                  <c:v>5027</c:v>
                </c:pt>
                <c:pt idx="3">
                  <c:v>5649</c:v>
                </c:pt>
                <c:pt idx="4">
                  <c:v>6218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0B-3B44-97E5-DB587E7F1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8446240"/>
        <c:axId val="247705360"/>
      </c:lineChart>
      <c:catAx>
        <c:axId val="24844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620" cap="flat" cmpd="sng" algn="ctr">
            <a:solidFill>
              <a:schemeClr val="bg2">
                <a:lumMod val="85000"/>
              </a:schemeClr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7705360"/>
        <c:crosses val="autoZero"/>
        <c:auto val="1"/>
        <c:lblAlgn val="ctr"/>
        <c:lblOffset val="100"/>
        <c:noMultiLvlLbl val="0"/>
      </c:catAx>
      <c:valAx>
        <c:axId val="247705360"/>
        <c:scaling>
          <c:orientation val="minMax"/>
          <c:min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446240"/>
        <c:crosses val="autoZero"/>
        <c:crossBetween val="between"/>
      </c:valAx>
      <c:spPr>
        <a:noFill/>
        <a:ln w="9525">
          <a:solidFill>
            <a:srgbClr val="FF0000"/>
          </a:solidFill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0eaec39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210eaec392d_0_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>
                <a:solidFill>
                  <a:schemeClr val="dk1"/>
                </a:solidFill>
              </a:rPr>
              <a:t>See Talking Points doc for detail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>
                <a:solidFill>
                  <a:schemeClr val="dk1"/>
                </a:solidFill>
              </a:rPr>
              <a:t>NOTE: does not mean 100% over, as in the case of ongoing sensitivity training, we recognize this is not one and done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662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0eaec39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210eaec392d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See Talking Points doc for detail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NOTE: does not mean 100% over, as in the case of ongoing sensitivity training, we recognize this is not one and done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0ae8e0a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0ae8e0a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talking points doc for detail &amp; notes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5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4.xml"/><Relationship Id="rId7" Type="http://schemas.openxmlformats.org/officeDocument/2006/relationships/oleObject" Target="../embeddings/oleObject2.bin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10" Type="http://schemas.openxmlformats.org/officeDocument/2006/relationships/image" Target="../media/image4.jpeg"/><Relationship Id="rId4" Type="http://schemas.openxmlformats.org/officeDocument/2006/relationships/tags" Target="../tags/tag25.xml"/><Relationship Id="rId9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0679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422315E-01A5-40AC-96A8-80233F095B83}"/>
              </a:ext>
            </a:extLst>
          </p:cNvPr>
          <p:cNvSpPr/>
          <p:nvPr userDrawn="1"/>
        </p:nvSpPr>
        <p:spPr>
          <a:xfrm>
            <a:off x="0" y="0"/>
            <a:ext cx="7200764" cy="6858000"/>
          </a:xfrm>
          <a:custGeom>
            <a:avLst/>
            <a:gdLst>
              <a:gd name="connsiteX0" fmla="*/ 448927 w 7200764"/>
              <a:gd name="connsiteY0" fmla="*/ 0 h 6858000"/>
              <a:gd name="connsiteX1" fmla="*/ 5491717 w 7200764"/>
              <a:gd name="connsiteY1" fmla="*/ 0 h 6858000"/>
              <a:gd name="connsiteX2" fmla="*/ 6636277 w 7200764"/>
              <a:gd name="connsiteY2" fmla="*/ 660802 h 6858000"/>
              <a:gd name="connsiteX3" fmla="*/ 7200764 w 7200764"/>
              <a:gd name="connsiteY3" fmla="*/ 1638304 h 6858000"/>
              <a:gd name="connsiteX4" fmla="*/ 7200764 w 7200764"/>
              <a:gd name="connsiteY4" fmla="*/ 5219699 h 6858000"/>
              <a:gd name="connsiteX5" fmla="*/ 6636277 w 7200764"/>
              <a:gd name="connsiteY5" fmla="*/ 6197201 h 6858000"/>
              <a:gd name="connsiteX6" fmla="*/ 5491722 w 7200764"/>
              <a:gd name="connsiteY6" fmla="*/ 6858000 h 6858000"/>
              <a:gd name="connsiteX7" fmla="*/ 448922 w 7200764"/>
              <a:gd name="connsiteY7" fmla="*/ 6858000 h 6858000"/>
              <a:gd name="connsiteX8" fmla="*/ 0 w 7200764"/>
              <a:gd name="connsiteY8" fmla="*/ 6598819 h 6858000"/>
              <a:gd name="connsiteX9" fmla="*/ 0 w 7200764"/>
              <a:gd name="connsiteY9" fmla="*/ 2591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0764" h="6858000">
                <a:moveTo>
                  <a:pt x="448927" y="0"/>
                </a:moveTo>
                <a:lnTo>
                  <a:pt x="5491717" y="0"/>
                </a:lnTo>
                <a:lnTo>
                  <a:pt x="6636277" y="660802"/>
                </a:lnTo>
                <a:cubicBezTo>
                  <a:pt x="6985752" y="862335"/>
                  <a:pt x="7200764" y="1234916"/>
                  <a:pt x="7200764" y="1638304"/>
                </a:cubicBezTo>
                <a:lnTo>
                  <a:pt x="7200764" y="5219699"/>
                </a:lnTo>
                <a:cubicBezTo>
                  <a:pt x="7200764" y="5623087"/>
                  <a:pt x="6985431" y="5995667"/>
                  <a:pt x="6636277" y="6197201"/>
                </a:cubicBezTo>
                <a:lnTo>
                  <a:pt x="5491722" y="6858000"/>
                </a:lnTo>
                <a:lnTo>
                  <a:pt x="448922" y="6858000"/>
                </a:lnTo>
                <a:lnTo>
                  <a:pt x="0" y="6598819"/>
                </a:lnTo>
                <a:lnTo>
                  <a:pt x="0" y="259184"/>
                </a:lnTo>
                <a:close/>
              </a:path>
            </a:pathLst>
          </a:custGeom>
          <a:solidFill>
            <a:srgbClr val="ED1C24"/>
          </a:solidFill>
          <a:ln w="20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D67668-6D43-4F9C-80CE-208433F56425}"/>
              </a:ext>
            </a:extLst>
          </p:cNvPr>
          <p:cNvSpPr/>
          <p:nvPr userDrawn="1"/>
        </p:nvSpPr>
        <p:spPr>
          <a:xfrm>
            <a:off x="0" y="0"/>
            <a:ext cx="6701260" cy="6858000"/>
          </a:xfrm>
          <a:custGeom>
            <a:avLst/>
            <a:gdLst>
              <a:gd name="connsiteX0" fmla="*/ 0 w 6701260"/>
              <a:gd name="connsiteY0" fmla="*/ 0 h 6858000"/>
              <a:gd name="connsiteX1" fmla="*/ 4992213 w 6701260"/>
              <a:gd name="connsiteY1" fmla="*/ 0 h 6858000"/>
              <a:gd name="connsiteX2" fmla="*/ 6136773 w 6701260"/>
              <a:gd name="connsiteY2" fmla="*/ 660802 h 6858000"/>
              <a:gd name="connsiteX3" fmla="*/ 6701260 w 6701260"/>
              <a:gd name="connsiteY3" fmla="*/ 1638304 h 6858000"/>
              <a:gd name="connsiteX4" fmla="*/ 6701260 w 6701260"/>
              <a:gd name="connsiteY4" fmla="*/ 5219699 h 6858000"/>
              <a:gd name="connsiteX5" fmla="*/ 6136773 w 6701260"/>
              <a:gd name="connsiteY5" fmla="*/ 6197201 h 6858000"/>
              <a:gd name="connsiteX6" fmla="*/ 4992217 w 6701260"/>
              <a:gd name="connsiteY6" fmla="*/ 6858000 h 6858000"/>
              <a:gd name="connsiteX7" fmla="*/ 0 w 670126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1260" h="6858000">
                <a:moveTo>
                  <a:pt x="0" y="0"/>
                </a:moveTo>
                <a:lnTo>
                  <a:pt x="4992213" y="0"/>
                </a:lnTo>
                <a:lnTo>
                  <a:pt x="6136773" y="660802"/>
                </a:lnTo>
                <a:cubicBezTo>
                  <a:pt x="6486248" y="862335"/>
                  <a:pt x="6701260" y="1234916"/>
                  <a:pt x="6701260" y="1638304"/>
                </a:cubicBezTo>
                <a:lnTo>
                  <a:pt x="6701260" y="5219699"/>
                </a:lnTo>
                <a:cubicBezTo>
                  <a:pt x="6701260" y="5623087"/>
                  <a:pt x="6485927" y="5995667"/>
                  <a:pt x="6136773" y="6197201"/>
                </a:cubicBezTo>
                <a:lnTo>
                  <a:pt x="49922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20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9243A5-CB19-45C8-982A-C2300E357A6A}"/>
              </a:ext>
            </a:extLst>
          </p:cNvPr>
          <p:cNvSpPr/>
          <p:nvPr userDrawn="1"/>
        </p:nvSpPr>
        <p:spPr>
          <a:xfrm>
            <a:off x="9566337" y="0"/>
            <a:ext cx="2625662" cy="1603829"/>
          </a:xfrm>
          <a:custGeom>
            <a:avLst/>
            <a:gdLst>
              <a:gd name="connsiteX0" fmla="*/ 0 w 2625662"/>
              <a:gd name="connsiteY0" fmla="*/ 0 h 1603829"/>
              <a:gd name="connsiteX1" fmla="*/ 2625662 w 2625662"/>
              <a:gd name="connsiteY1" fmla="*/ 0 h 1603829"/>
              <a:gd name="connsiteX2" fmla="*/ 2625662 w 2625662"/>
              <a:gd name="connsiteY2" fmla="*/ 1603829 h 1603829"/>
              <a:gd name="connsiteX3" fmla="*/ 2530644 w 2625662"/>
              <a:gd name="connsiteY3" fmla="*/ 1585120 h 1603829"/>
              <a:gd name="connsiteX4" fmla="*/ 2348819 w 2625662"/>
              <a:gd name="connsiteY4" fmla="*/ 1510044 h 1603829"/>
              <a:gd name="connsiteX5" fmla="*/ 294728 w 2625662"/>
              <a:gd name="connsiteY5" fmla="*/ 324134 h 1603829"/>
              <a:gd name="connsiteX6" fmla="*/ 21017 w 2625662"/>
              <a:gd name="connsiteY6" fmla="*/ 50583 h 160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662" h="1603829">
                <a:moveTo>
                  <a:pt x="0" y="0"/>
                </a:moveTo>
                <a:lnTo>
                  <a:pt x="2625662" y="0"/>
                </a:lnTo>
                <a:lnTo>
                  <a:pt x="2625662" y="1603829"/>
                </a:lnTo>
                <a:lnTo>
                  <a:pt x="2530644" y="1585120"/>
                </a:lnTo>
                <a:cubicBezTo>
                  <a:pt x="2467795" y="1568436"/>
                  <a:pt x="2406627" y="1543411"/>
                  <a:pt x="2348819" y="1510044"/>
                </a:cubicBezTo>
                <a:lnTo>
                  <a:pt x="294728" y="324134"/>
                </a:lnTo>
                <a:cubicBezTo>
                  <a:pt x="179006" y="257400"/>
                  <a:pt x="85546" y="162346"/>
                  <a:pt x="21017" y="50583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20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 userDrawn="1">
            <p:ph type="body" sz="quarter" idx="13" hasCustomPrompt="1"/>
            <p:custDataLst>
              <p:tags r:id="rId3"/>
            </p:custDataLst>
          </p:nvPr>
        </p:nvSpPr>
        <p:spPr>
          <a:xfrm>
            <a:off x="515467" y="5343877"/>
            <a:ext cx="5289927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400" dirty="0"/>
            </a:lvl1pPr>
          </a:lstStyle>
          <a:p>
            <a:pPr lvl="0">
              <a:buNone/>
            </a:pPr>
            <a:r>
              <a:rPr lang="en-US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4"/>
            </p:custDataLst>
          </p:nvPr>
        </p:nvSpPr>
        <p:spPr>
          <a:xfrm>
            <a:off x="515467" y="4465757"/>
            <a:ext cx="5289927" cy="6924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515467" y="2248809"/>
            <a:ext cx="5289927" cy="203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4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1EFD71-A65B-492F-8C0F-8A319DF3709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34" y="546470"/>
            <a:ext cx="2158998" cy="2554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119A33-46A2-4589-8B3E-31DB354993E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4" t="-4444" r="21756" b="4444"/>
          <a:stretch/>
        </p:blipFill>
        <p:spPr bwMode="auto">
          <a:xfrm>
            <a:off x="6221583" y="0"/>
            <a:ext cx="5970416" cy="6857998"/>
          </a:xfrm>
          <a:custGeom>
            <a:avLst/>
            <a:gdLst>
              <a:gd name="connsiteX0" fmla="*/ 5970416 w 5970416"/>
              <a:gd name="connsiteY0" fmla="*/ 5189776 h 6857998"/>
              <a:gd name="connsiteX1" fmla="*/ 5970416 w 5970416"/>
              <a:gd name="connsiteY1" fmla="*/ 6857998 h 6857998"/>
              <a:gd name="connsiteX2" fmla="*/ 3315426 w 5970416"/>
              <a:gd name="connsiteY2" fmla="*/ 6857998 h 6857998"/>
              <a:gd name="connsiteX3" fmla="*/ 3365770 w 5970416"/>
              <a:gd name="connsiteY3" fmla="*/ 6736863 h 6857998"/>
              <a:gd name="connsiteX4" fmla="*/ 3639482 w 5970416"/>
              <a:gd name="connsiteY4" fmla="*/ 6463153 h 6857998"/>
              <a:gd name="connsiteX5" fmla="*/ 5693572 w 5970416"/>
              <a:gd name="connsiteY5" fmla="*/ 5277242 h 6857998"/>
              <a:gd name="connsiteX6" fmla="*/ 5875398 w 5970416"/>
              <a:gd name="connsiteY6" fmla="*/ 5202166 h 6857998"/>
              <a:gd name="connsiteX7" fmla="*/ 2862838 w 5970416"/>
              <a:gd name="connsiteY7" fmla="*/ 241601 h 6857998"/>
              <a:gd name="connsiteX8" fmla="*/ 3244730 w 5970416"/>
              <a:gd name="connsiteY8" fmla="*/ 343888 h 6857998"/>
              <a:gd name="connsiteX9" fmla="*/ 5343674 w 5970416"/>
              <a:gd name="connsiteY9" fmla="*/ 1555694 h 6857998"/>
              <a:gd name="connsiteX10" fmla="*/ 5725674 w 5970416"/>
              <a:gd name="connsiteY10" fmla="*/ 2217193 h 6857998"/>
              <a:gd name="connsiteX11" fmla="*/ 5725674 w 5970416"/>
              <a:gd name="connsiteY11" fmla="*/ 4640805 h 6857998"/>
              <a:gd name="connsiteX12" fmla="*/ 5343674 w 5970416"/>
              <a:gd name="connsiteY12" fmla="*/ 5302303 h 6857998"/>
              <a:gd name="connsiteX13" fmla="*/ 3244730 w 5970416"/>
              <a:gd name="connsiteY13" fmla="*/ 6514109 h 6857998"/>
              <a:gd name="connsiteX14" fmla="*/ 2480944 w 5970416"/>
              <a:gd name="connsiteY14" fmla="*/ 6514109 h 6857998"/>
              <a:gd name="connsiteX15" fmla="*/ 382000 w 5970416"/>
              <a:gd name="connsiteY15" fmla="*/ 5302303 h 6857998"/>
              <a:gd name="connsiteX16" fmla="*/ 0 w 5970416"/>
              <a:gd name="connsiteY16" fmla="*/ 4640805 h 6857998"/>
              <a:gd name="connsiteX17" fmla="*/ 0 w 5970416"/>
              <a:gd name="connsiteY17" fmla="*/ 2217193 h 6857998"/>
              <a:gd name="connsiteX18" fmla="*/ 382000 w 5970416"/>
              <a:gd name="connsiteY18" fmla="*/ 1555694 h 6857998"/>
              <a:gd name="connsiteX19" fmla="*/ 2480944 w 5970416"/>
              <a:gd name="connsiteY19" fmla="*/ 343888 h 6857998"/>
              <a:gd name="connsiteX20" fmla="*/ 2862838 w 5970416"/>
              <a:gd name="connsiteY20" fmla="*/ 241601 h 6857998"/>
              <a:gd name="connsiteX21" fmla="*/ 3344754 w 5970416"/>
              <a:gd name="connsiteY21" fmla="*/ 0 h 6857998"/>
              <a:gd name="connsiteX22" fmla="*/ 5970414 w 5970416"/>
              <a:gd name="connsiteY22" fmla="*/ 0 h 6857998"/>
              <a:gd name="connsiteX23" fmla="*/ 5970414 w 5970416"/>
              <a:gd name="connsiteY23" fmla="*/ 1603829 h 6857998"/>
              <a:gd name="connsiteX24" fmla="*/ 5875398 w 5970416"/>
              <a:gd name="connsiteY24" fmla="*/ 1585120 h 6857998"/>
              <a:gd name="connsiteX25" fmla="*/ 5693572 w 5970416"/>
              <a:gd name="connsiteY25" fmla="*/ 1510044 h 6857998"/>
              <a:gd name="connsiteX26" fmla="*/ 3639482 w 5970416"/>
              <a:gd name="connsiteY26" fmla="*/ 324134 h 6857998"/>
              <a:gd name="connsiteX27" fmla="*/ 3365770 w 5970416"/>
              <a:gd name="connsiteY27" fmla="*/ 5058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70416" h="6857998">
                <a:moveTo>
                  <a:pt x="5970416" y="5189776"/>
                </a:moveTo>
                <a:lnTo>
                  <a:pt x="5970416" y="6857998"/>
                </a:lnTo>
                <a:lnTo>
                  <a:pt x="3315426" y="6857998"/>
                </a:lnTo>
                <a:lnTo>
                  <a:pt x="3365770" y="6736863"/>
                </a:lnTo>
                <a:cubicBezTo>
                  <a:pt x="3430298" y="6625100"/>
                  <a:pt x="3523758" y="6529993"/>
                  <a:pt x="3639482" y="6463153"/>
                </a:cubicBezTo>
                <a:lnTo>
                  <a:pt x="5693572" y="5277242"/>
                </a:lnTo>
                <a:cubicBezTo>
                  <a:pt x="5751380" y="5243875"/>
                  <a:pt x="5812548" y="5218850"/>
                  <a:pt x="5875398" y="5202166"/>
                </a:cubicBezTo>
                <a:close/>
                <a:moveTo>
                  <a:pt x="2862838" y="241601"/>
                </a:moveTo>
                <a:cubicBezTo>
                  <a:pt x="2994714" y="241601"/>
                  <a:pt x="3126590" y="275697"/>
                  <a:pt x="3244730" y="343888"/>
                </a:cubicBezTo>
                <a:lnTo>
                  <a:pt x="5343674" y="1555694"/>
                </a:lnTo>
                <a:cubicBezTo>
                  <a:pt x="5580170" y="1692076"/>
                  <a:pt x="5725674" y="1944211"/>
                  <a:pt x="5725674" y="2217193"/>
                </a:cubicBezTo>
                <a:lnTo>
                  <a:pt x="5725674" y="4640805"/>
                </a:lnTo>
                <a:cubicBezTo>
                  <a:pt x="5725674" y="4913787"/>
                  <a:pt x="5579954" y="5165920"/>
                  <a:pt x="5343674" y="5302303"/>
                </a:cubicBezTo>
                <a:lnTo>
                  <a:pt x="3244730" y="6514109"/>
                </a:lnTo>
                <a:cubicBezTo>
                  <a:pt x="3008450" y="6650491"/>
                  <a:pt x="2717226" y="6650491"/>
                  <a:pt x="2480944" y="6514109"/>
                </a:cubicBezTo>
                <a:lnTo>
                  <a:pt x="382000" y="5302303"/>
                </a:lnTo>
                <a:cubicBezTo>
                  <a:pt x="145504" y="5165920"/>
                  <a:pt x="0" y="4913787"/>
                  <a:pt x="0" y="4640805"/>
                </a:cubicBezTo>
                <a:lnTo>
                  <a:pt x="0" y="2217193"/>
                </a:lnTo>
                <a:cubicBezTo>
                  <a:pt x="0" y="1944428"/>
                  <a:pt x="145504" y="1692294"/>
                  <a:pt x="382000" y="1555694"/>
                </a:cubicBezTo>
                <a:lnTo>
                  <a:pt x="2480944" y="343888"/>
                </a:lnTo>
                <a:cubicBezTo>
                  <a:pt x="2599086" y="275697"/>
                  <a:pt x="2730962" y="241601"/>
                  <a:pt x="2862838" y="241601"/>
                </a:cubicBezTo>
                <a:close/>
                <a:moveTo>
                  <a:pt x="3344754" y="0"/>
                </a:moveTo>
                <a:lnTo>
                  <a:pt x="5970414" y="0"/>
                </a:lnTo>
                <a:lnTo>
                  <a:pt x="5970414" y="1603829"/>
                </a:lnTo>
                <a:lnTo>
                  <a:pt x="5875398" y="1585120"/>
                </a:lnTo>
                <a:cubicBezTo>
                  <a:pt x="5812548" y="1568436"/>
                  <a:pt x="5751380" y="1543411"/>
                  <a:pt x="5693572" y="1510044"/>
                </a:cubicBezTo>
                <a:lnTo>
                  <a:pt x="3639482" y="324134"/>
                </a:lnTo>
                <a:cubicBezTo>
                  <a:pt x="3523758" y="257400"/>
                  <a:pt x="3430298" y="162346"/>
                  <a:pt x="3365770" y="50583"/>
                </a:cubicBezTo>
                <a:close/>
              </a:path>
            </a:pathLst>
          </a:custGeom>
          <a:solidFill>
            <a:schemeClr val="accent3"/>
          </a:solidFill>
        </p:spPr>
      </p:pic>
    </p:spTree>
    <p:extLst>
      <p:ext uri="{BB962C8B-B14F-4D97-AF65-F5344CB8AC3E}">
        <p14:creationId xmlns:p14="http://schemas.microsoft.com/office/powerpoint/2010/main" val="341827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07362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13" imgH="416" progId="TCLayout.ActiveDocument.1">
                  <p:embed/>
                </p:oleObj>
              </mc:Choice>
              <mc:Fallback>
                <p:oleObj name="think-cell Slide" r:id="rId5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B0536-3BB8-09B7-3048-E45A9C407604}"/>
              </a:ext>
            </a:extLst>
          </p:cNvPr>
          <p:cNvSpPr txBox="1"/>
          <p:nvPr userDrawn="1"/>
        </p:nvSpPr>
        <p:spPr>
          <a:xfrm>
            <a:off x="10753859" y="6542468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en-US" sz="1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E2AF1F-773A-205E-9741-B7F48F9BBA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5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9330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28FB00-F0AA-4018-BDC7-21054CED6C4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612" y="3165346"/>
            <a:ext cx="4456776" cy="52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5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5929931"/>
            <a:ext cx="10985502" cy="163121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719045"/>
            <a:ext cx="10985502" cy="892552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423193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Presentation Subtitle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8486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4736" y="172212"/>
            <a:ext cx="11082528" cy="396583"/>
          </a:xfrm>
        </p:spPr>
        <p:txBody>
          <a:bodyPr lIns="0" tIns="0" rIns="0" bIns="0"/>
          <a:lstStyle>
            <a:lvl1pPr>
              <a:defRPr sz="257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31AB8-0BC1-A144-A08C-359382EB2227}" type="datetime1">
              <a:rPr lang="en-US" smtClean="0"/>
              <a:t>3/24/2023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1" i="0">
                <a:solidFill>
                  <a:srgbClr val="5E5E5E"/>
                </a:solidFill>
                <a:latin typeface="Arial"/>
                <a:cs typeface="Arial"/>
              </a:defRPr>
            </a:lvl1pPr>
          </a:lstStyle>
          <a:p>
            <a:pPr marL="23104">
              <a:lnSpc>
                <a:spcPts val="1383"/>
              </a:lnSpc>
            </a:pPr>
            <a:fld id="{81D60167-4931-47E6-BA6A-407CBD079E47}" type="slidenum">
              <a:rPr lang="en-US" spc="-15" smtClean="0"/>
              <a:pPr marL="23104">
                <a:lnSpc>
                  <a:spcPts val="1383"/>
                </a:lnSpc>
              </a:pPr>
              <a:t>‹#›</a:t>
            </a:fld>
            <a:endParaRPr lang="en-US" spc="-15" dirty="0"/>
          </a:p>
        </p:txBody>
      </p:sp>
    </p:spTree>
    <p:extLst>
      <p:ext uri="{BB962C8B-B14F-4D97-AF65-F5344CB8AC3E}">
        <p14:creationId xmlns:p14="http://schemas.microsoft.com/office/powerpoint/2010/main" val="151394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4736" y="172212"/>
            <a:ext cx="11082528" cy="396583"/>
          </a:xfrm>
        </p:spPr>
        <p:txBody>
          <a:bodyPr lIns="0" tIns="0" rIns="0" bIns="0"/>
          <a:lstStyle>
            <a:lvl1pPr>
              <a:defRPr sz="257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2712899" cy="247312"/>
          </a:xfrm>
        </p:spPr>
        <p:txBody>
          <a:bodyPr lIns="0" tIns="0" rIns="0" bIns="0"/>
          <a:lstStyle>
            <a:lvl1pPr>
              <a:defRPr sz="1607" b="0" i="0">
                <a:solidFill>
                  <a:srgbClr val="5E5E5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9A635-CF91-F34E-856B-3154784EFFFE}" type="datetime1">
              <a:rPr lang="en-US" smtClean="0"/>
              <a:t>3/24/2023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1" i="0">
                <a:solidFill>
                  <a:srgbClr val="5E5E5E"/>
                </a:solidFill>
                <a:latin typeface="Arial"/>
                <a:cs typeface="Arial"/>
              </a:defRPr>
            </a:lvl1pPr>
          </a:lstStyle>
          <a:p>
            <a:pPr marL="23104">
              <a:lnSpc>
                <a:spcPts val="1383"/>
              </a:lnSpc>
            </a:pPr>
            <a:fld id="{81D60167-4931-47E6-BA6A-407CBD079E47}" type="slidenum">
              <a:rPr lang="en-US" spc="-15" smtClean="0"/>
              <a:pPr marL="23104">
                <a:lnSpc>
                  <a:spcPts val="1383"/>
                </a:lnSpc>
              </a:pPr>
              <a:t>‹#›</a:t>
            </a:fld>
            <a:endParaRPr lang="en-US" spc="-15" dirty="0"/>
          </a:p>
        </p:txBody>
      </p:sp>
    </p:spTree>
    <p:extLst>
      <p:ext uri="{BB962C8B-B14F-4D97-AF65-F5344CB8AC3E}">
        <p14:creationId xmlns:p14="http://schemas.microsoft.com/office/powerpoint/2010/main" val="49338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DCC41-270C-F65F-B422-960C56F06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04A83-4815-2A14-852D-61ACEE79C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AF51A-2099-49A8-842D-1DEF60B8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FF27-FB18-E441-A533-28BF807A70CC}" type="datetime1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11275-4794-C655-16ED-0EC6184A0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33D93-93CD-AF39-50CD-F9D3B65B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8994-DA74-7641-86DC-3A8BE9098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3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7610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5.xml"/><Relationship Id="rId18" Type="http://schemas.openxmlformats.org/officeDocument/2006/relationships/tags" Target="../tags/tag10.xml"/><Relationship Id="rId26" Type="http://schemas.openxmlformats.org/officeDocument/2006/relationships/tags" Target="../tags/tag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4.xml"/><Relationship Id="rId17" Type="http://schemas.openxmlformats.org/officeDocument/2006/relationships/tags" Target="../tags/tag9.xml"/><Relationship Id="rId25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8.xml"/><Relationship Id="rId20" Type="http://schemas.openxmlformats.org/officeDocument/2006/relationships/tags" Target="../tags/tag12.xml"/><Relationship Id="rId29" Type="http://schemas.openxmlformats.org/officeDocument/2006/relationships/tags" Target="../tags/tag2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24" Type="http://schemas.openxmlformats.org/officeDocument/2006/relationships/tags" Target="../tags/tag16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7.xml"/><Relationship Id="rId23" Type="http://schemas.openxmlformats.org/officeDocument/2006/relationships/tags" Target="../tags/tag15.xml"/><Relationship Id="rId28" Type="http://schemas.openxmlformats.org/officeDocument/2006/relationships/tags" Target="../tags/tag20.xml"/><Relationship Id="rId10" Type="http://schemas.openxmlformats.org/officeDocument/2006/relationships/tags" Target="../tags/tag2.xml"/><Relationship Id="rId19" Type="http://schemas.openxmlformats.org/officeDocument/2006/relationships/tags" Target="../tags/tag11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tags" Target="../tags/tag6.xml"/><Relationship Id="rId22" Type="http://schemas.openxmlformats.org/officeDocument/2006/relationships/tags" Target="../tags/tag14.xml"/><Relationship Id="rId27" Type="http://schemas.openxmlformats.org/officeDocument/2006/relationships/tags" Target="../tags/tag19.xml"/><Relationship Id="rId30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3006750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413" imgH="416" progId="TCLayout.ActiveDocument.1">
                  <p:embed/>
                </p:oleObj>
              </mc:Choice>
              <mc:Fallback>
                <p:oleObj name="think-cell Slide" r:id="rId3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917798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dirty="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14"/>
            </p:custDataLst>
          </p:nvPr>
        </p:nvSpPr>
        <p:spPr>
          <a:xfrm>
            <a:off x="554736" y="2170800"/>
            <a:ext cx="304925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Above Chart Exhibit Title</a:t>
            </a:r>
            <a:br>
              <a:rPr lang="en-US" dirty="0"/>
            </a:br>
            <a:r>
              <a:rPr lang="en-US" b="0" dirty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2712899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71965137-FE01-4230-B848-261260B0C63E}"/>
              </a:ext>
            </a:extLst>
          </p:cNvPr>
          <p:cNvGrpSpPr/>
          <p:nvPr userDrawn="1"/>
        </p:nvGrpSpPr>
        <p:grpSpPr>
          <a:xfrm>
            <a:off x="10317304" y="3150223"/>
            <a:ext cx="1319960" cy="958286"/>
            <a:chOff x="10162879" y="3243772"/>
            <a:chExt cx="1319960" cy="958286"/>
          </a:xfrm>
        </p:grpSpPr>
        <p:sp>
          <p:nvSpPr>
            <p:cNvPr id="171" name="Legend1" hidden="1">
              <a:extLst>
                <a:ext uri="{FF2B5EF4-FFF2-40B4-BE49-F238E27FC236}">
                  <a16:creationId xmlns:a16="http://schemas.microsoft.com/office/drawing/2014/main" id="{9337D785-D615-4803-85CD-6EA613DFD082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172" name="Legend2" hidden="1">
              <a:extLst>
                <a:ext uri="{FF2B5EF4-FFF2-40B4-BE49-F238E27FC236}">
                  <a16:creationId xmlns:a16="http://schemas.microsoft.com/office/drawing/2014/main" id="{08524046-E671-4CD9-BCAD-EBF5306A18F1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3" name="Legend3" hidden="1">
              <a:extLst>
                <a:ext uri="{FF2B5EF4-FFF2-40B4-BE49-F238E27FC236}">
                  <a16:creationId xmlns:a16="http://schemas.microsoft.com/office/drawing/2014/main" id="{8A833E77-3EEA-4190-B99D-A35E68740ADE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4" name="LineLegend3" hidden="1">
              <a:extLst>
                <a:ext uri="{FF2B5EF4-FFF2-40B4-BE49-F238E27FC236}">
                  <a16:creationId xmlns:a16="http://schemas.microsoft.com/office/drawing/2014/main" id="{7833470B-5F0C-4F63-891E-CAF5C1FC936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75" name="LineLegend2" hidden="1">
              <a:extLst>
                <a:ext uri="{FF2B5EF4-FFF2-40B4-BE49-F238E27FC236}">
                  <a16:creationId xmlns:a16="http://schemas.microsoft.com/office/drawing/2014/main" id="{00087E59-67EB-4FD4-9E31-B20B246A8A8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76" name="LineLegend1" hidden="1">
              <a:extLst>
                <a:ext uri="{FF2B5EF4-FFF2-40B4-BE49-F238E27FC236}">
                  <a16:creationId xmlns:a16="http://schemas.microsoft.com/office/drawing/2014/main" id="{D0934AFF-7E7F-413F-8986-E4A12624EA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baseline="0" dirty="0"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BFFA09C0-79A5-4C81-B377-E21EFC1FBDED}"/>
              </a:ext>
            </a:extLst>
          </p:cNvPr>
          <p:cNvGrpSpPr/>
          <p:nvPr userDrawn="1"/>
        </p:nvGrpSpPr>
        <p:grpSpPr>
          <a:xfrm>
            <a:off x="10688315" y="1145373"/>
            <a:ext cx="948949" cy="1731859"/>
            <a:chOff x="7723680" y="1702457"/>
            <a:chExt cx="948949" cy="1731859"/>
          </a:xfrm>
        </p:grpSpPr>
        <p:sp>
          <p:nvSpPr>
            <p:cNvPr id="178" name="Legend1" hidden="1">
              <a:extLst>
                <a:ext uri="{FF2B5EF4-FFF2-40B4-BE49-F238E27FC236}">
                  <a16:creationId xmlns:a16="http://schemas.microsoft.com/office/drawing/2014/main" id="{2A13D497-99F4-4AC6-B60E-7A40F6368D69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186" name="Legend2" hidden="1">
              <a:extLst>
                <a:ext uri="{FF2B5EF4-FFF2-40B4-BE49-F238E27FC236}">
                  <a16:creationId xmlns:a16="http://schemas.microsoft.com/office/drawing/2014/main" id="{03A03ECC-C9BB-44B0-B19A-F976AA970EF2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198" name="Legend3" hidden="1">
              <a:extLst>
                <a:ext uri="{FF2B5EF4-FFF2-40B4-BE49-F238E27FC236}">
                  <a16:creationId xmlns:a16="http://schemas.microsoft.com/office/drawing/2014/main" id="{007CD53F-BD13-4732-B70F-75FDD5A0E2E7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199" name="Legend4" hidden="1">
              <a:extLst>
                <a:ext uri="{FF2B5EF4-FFF2-40B4-BE49-F238E27FC236}">
                  <a16:creationId xmlns:a16="http://schemas.microsoft.com/office/drawing/2014/main" id="{34D08CFC-41B8-444B-A07B-495CAA3BEE64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200" name="Legend5" hidden="1">
              <a:extLst>
                <a:ext uri="{FF2B5EF4-FFF2-40B4-BE49-F238E27FC236}">
                  <a16:creationId xmlns:a16="http://schemas.microsoft.com/office/drawing/2014/main" id="{0203FA01-98E4-4265-B42E-04FE95751B0A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grpSp>
          <p:nvGrpSpPr>
            <p:cNvPr id="201" name="MoonLegend1" hidden="1">
              <a:extLst>
                <a:ext uri="{FF2B5EF4-FFF2-40B4-BE49-F238E27FC236}">
                  <a16:creationId xmlns:a16="http://schemas.microsoft.com/office/drawing/2014/main" id="{FBE9C656-4030-46DA-B190-3FFA608065A0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 hidden="1">
                <a:extLst>
                  <a:ext uri="{FF2B5EF4-FFF2-40B4-BE49-F238E27FC236}">
                    <a16:creationId xmlns:a16="http://schemas.microsoft.com/office/drawing/2014/main" id="{8F400F9B-1F40-4F3F-A8FC-D0CC72450E42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rc 214" hidden="1">
                <a:extLst>
                  <a:ext uri="{FF2B5EF4-FFF2-40B4-BE49-F238E27FC236}">
                    <a16:creationId xmlns:a16="http://schemas.microsoft.com/office/drawing/2014/main" id="{BB9580A1-AF50-4B91-92F9-E3273732F384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2" name="MoonLegend2" hidden="1">
              <a:extLst>
                <a:ext uri="{FF2B5EF4-FFF2-40B4-BE49-F238E27FC236}">
                  <a16:creationId xmlns:a16="http://schemas.microsoft.com/office/drawing/2014/main" id="{C4949507-1D62-432E-B994-050438966E27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 hidden="1">
                <a:extLst>
                  <a:ext uri="{FF2B5EF4-FFF2-40B4-BE49-F238E27FC236}">
                    <a16:creationId xmlns:a16="http://schemas.microsoft.com/office/drawing/2014/main" id="{FBA145AE-B177-40B1-87B5-6D0F9E803D59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rc 212" hidden="1">
                <a:extLst>
                  <a:ext uri="{FF2B5EF4-FFF2-40B4-BE49-F238E27FC236}">
                    <a16:creationId xmlns:a16="http://schemas.microsoft.com/office/drawing/2014/main" id="{0F6361C5-FE76-4F95-8F4E-07D1BF5E5E42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3" name="MoonLegend3" hidden="1">
              <a:extLst>
                <a:ext uri="{FF2B5EF4-FFF2-40B4-BE49-F238E27FC236}">
                  <a16:creationId xmlns:a16="http://schemas.microsoft.com/office/drawing/2014/main" id="{EB1F3013-BCFF-4A11-9577-7C5B11C3F764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 hidden="1">
                <a:extLst>
                  <a:ext uri="{FF2B5EF4-FFF2-40B4-BE49-F238E27FC236}">
                    <a16:creationId xmlns:a16="http://schemas.microsoft.com/office/drawing/2014/main" id="{8FD79796-A801-4066-A1C4-0ECB6988C485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rc 210" hidden="1">
                <a:extLst>
                  <a:ext uri="{FF2B5EF4-FFF2-40B4-BE49-F238E27FC236}">
                    <a16:creationId xmlns:a16="http://schemas.microsoft.com/office/drawing/2014/main" id="{EE9F421F-EA29-40AE-9B88-B9E9AD40049E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4" name="MoonLegend4" hidden="1">
              <a:extLst>
                <a:ext uri="{FF2B5EF4-FFF2-40B4-BE49-F238E27FC236}">
                  <a16:creationId xmlns:a16="http://schemas.microsoft.com/office/drawing/2014/main" id="{2277BD39-7588-4EB1-BF54-B5D742AA914B}"/>
                </a:ext>
              </a:extLst>
            </p:cNvPr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 hidden="1">
                <a:extLst>
                  <a:ext uri="{FF2B5EF4-FFF2-40B4-BE49-F238E27FC236}">
                    <a16:creationId xmlns:a16="http://schemas.microsoft.com/office/drawing/2014/main" id="{1F0513BA-1E0C-4BCC-B607-7272EECA5291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rc 208" hidden="1">
                <a:extLst>
                  <a:ext uri="{FF2B5EF4-FFF2-40B4-BE49-F238E27FC236}">
                    <a16:creationId xmlns:a16="http://schemas.microsoft.com/office/drawing/2014/main" id="{B1C1D036-43FE-4D58-ADD3-8347ED219D89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5" name="MoonLegend5" hidden="1">
              <a:extLst>
                <a:ext uri="{FF2B5EF4-FFF2-40B4-BE49-F238E27FC236}">
                  <a16:creationId xmlns:a16="http://schemas.microsoft.com/office/drawing/2014/main" id="{932FFBDD-066E-4B26-9AB1-7FD0B66DA91C}"/>
                </a:ext>
              </a:extLst>
            </p:cNvPr>
            <p:cNvGrpSpPr>
              <a:grpSpLocks noChangeAspect="1"/>
            </p:cNvGrpSpPr>
            <p:nvPr>
              <p:custDataLst>
                <p:tags r:id="rId19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 hidden="1">
                <a:extLst>
                  <a:ext uri="{FF2B5EF4-FFF2-40B4-BE49-F238E27FC236}">
                    <a16:creationId xmlns:a16="http://schemas.microsoft.com/office/drawing/2014/main" id="{C7903618-3385-492A-958B-5F1E77D092D5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rc 206" hidden="1">
                <a:extLst>
                  <a:ext uri="{FF2B5EF4-FFF2-40B4-BE49-F238E27FC236}">
                    <a16:creationId xmlns:a16="http://schemas.microsoft.com/office/drawing/2014/main" id="{95A939BC-CFE9-4E3D-9552-620986C4979A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CD86228C-4A02-48C4-A7FD-09896DA49C5E}"/>
              </a:ext>
            </a:extLst>
          </p:cNvPr>
          <p:cNvGrpSpPr/>
          <p:nvPr userDrawn="1"/>
        </p:nvGrpSpPr>
        <p:grpSpPr>
          <a:xfrm>
            <a:off x="10714801" y="4381500"/>
            <a:ext cx="922463" cy="1717282"/>
            <a:chOff x="10652400" y="4322824"/>
            <a:chExt cx="922463" cy="1717282"/>
          </a:xfrm>
        </p:grpSpPr>
        <p:sp>
          <p:nvSpPr>
            <p:cNvPr id="217" name="RectangleLegend1" hidden="1">
              <a:extLst>
                <a:ext uri="{FF2B5EF4-FFF2-40B4-BE49-F238E27FC236}">
                  <a16:creationId xmlns:a16="http://schemas.microsoft.com/office/drawing/2014/main" id="{2F02DA40-D0B4-4FA0-BA22-1AF1B37820AB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18" name="RectangleLegend2" hidden="1">
              <a:extLst>
                <a:ext uri="{FF2B5EF4-FFF2-40B4-BE49-F238E27FC236}">
                  <a16:creationId xmlns:a16="http://schemas.microsoft.com/office/drawing/2014/main" id="{6E414CDA-3136-4BFB-8410-C4B4DBF905A3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3" hidden="1">
              <a:extLst>
                <a:ext uri="{FF2B5EF4-FFF2-40B4-BE49-F238E27FC236}">
                  <a16:creationId xmlns:a16="http://schemas.microsoft.com/office/drawing/2014/main" id="{5BC53686-B545-4824-AF9A-E66581C3FE5D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4" hidden="1">
              <a:extLst>
                <a:ext uri="{FF2B5EF4-FFF2-40B4-BE49-F238E27FC236}">
                  <a16:creationId xmlns:a16="http://schemas.microsoft.com/office/drawing/2014/main" id="{0AD9A6C7-982F-48E7-AA5B-075821B53072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5" hidden="1">
              <a:extLst>
                <a:ext uri="{FF2B5EF4-FFF2-40B4-BE49-F238E27FC236}">
                  <a16:creationId xmlns:a16="http://schemas.microsoft.com/office/drawing/2014/main" id="{77BF5462-F6FF-4448-9BB7-8529A9FC502B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22" name="Legend1" hidden="1">
              <a:extLst>
                <a:ext uri="{FF2B5EF4-FFF2-40B4-BE49-F238E27FC236}">
                  <a16:creationId xmlns:a16="http://schemas.microsoft.com/office/drawing/2014/main" id="{73D2C09B-C3E0-4ED5-8564-9D773C0C1738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223" name="Legend2" hidden="1">
              <a:extLst>
                <a:ext uri="{FF2B5EF4-FFF2-40B4-BE49-F238E27FC236}">
                  <a16:creationId xmlns:a16="http://schemas.microsoft.com/office/drawing/2014/main" id="{95869334-BFC5-4CE5-A461-A90CE3A04374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224" name="Legend3" hidden="1">
              <a:extLst>
                <a:ext uri="{FF2B5EF4-FFF2-40B4-BE49-F238E27FC236}">
                  <a16:creationId xmlns:a16="http://schemas.microsoft.com/office/drawing/2014/main" id="{83A8C993-55F1-41DB-B637-2D9E72832090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225" name="Legend4" hidden="1">
              <a:extLst>
                <a:ext uri="{FF2B5EF4-FFF2-40B4-BE49-F238E27FC236}">
                  <a16:creationId xmlns:a16="http://schemas.microsoft.com/office/drawing/2014/main" id="{AFA0C267-D2DD-4F3D-975E-051A1E8BF583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226" name="Legend5" hidden="1">
              <a:extLst>
                <a:ext uri="{FF2B5EF4-FFF2-40B4-BE49-F238E27FC236}">
                  <a16:creationId xmlns:a16="http://schemas.microsoft.com/office/drawing/2014/main" id="{DBCD7601-5B89-4991-BB96-EB586C15CC8E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DE527-D02C-3E1C-A9C5-0379B8E6D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6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663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2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2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2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cid:A9E0C5CE-1EC7-4BA8-93CE-088BD8894B01" TargetMode="Externa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"/><Relationship Id="rId13" Type="http://schemas.openxmlformats.org/officeDocument/2006/relationships/image" Target="../media/image53.tif"/><Relationship Id="rId18" Type="http://schemas.openxmlformats.org/officeDocument/2006/relationships/image" Target="../media/image58.tif"/><Relationship Id="rId26" Type="http://schemas.openxmlformats.org/officeDocument/2006/relationships/image" Target="../media/image65.png"/><Relationship Id="rId3" Type="http://schemas.openxmlformats.org/officeDocument/2006/relationships/image" Target="../media/image43.tif"/><Relationship Id="rId21" Type="http://schemas.openxmlformats.org/officeDocument/2006/relationships/image" Target="../media/image61.tif"/><Relationship Id="rId7" Type="http://schemas.openxmlformats.org/officeDocument/2006/relationships/image" Target="../media/image47.tif"/><Relationship Id="rId12" Type="http://schemas.openxmlformats.org/officeDocument/2006/relationships/image" Target="../media/image52.tif"/><Relationship Id="rId17" Type="http://schemas.openxmlformats.org/officeDocument/2006/relationships/image" Target="../media/image57.tif"/><Relationship Id="rId25" Type="http://schemas.openxmlformats.org/officeDocument/2006/relationships/image" Target="../media/image64.png"/><Relationship Id="rId2" Type="http://schemas.openxmlformats.org/officeDocument/2006/relationships/image" Target="../media/image42.tif"/><Relationship Id="rId16" Type="http://schemas.openxmlformats.org/officeDocument/2006/relationships/image" Target="../media/image56.tif"/><Relationship Id="rId20" Type="http://schemas.openxmlformats.org/officeDocument/2006/relationships/image" Target="../media/image6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"/><Relationship Id="rId11" Type="http://schemas.openxmlformats.org/officeDocument/2006/relationships/image" Target="../media/image51.tif"/><Relationship Id="rId24" Type="http://schemas.openxmlformats.org/officeDocument/2006/relationships/image" Target="../media/image63.png"/><Relationship Id="rId5" Type="http://schemas.openxmlformats.org/officeDocument/2006/relationships/image" Target="../media/image45.tif"/><Relationship Id="rId15" Type="http://schemas.openxmlformats.org/officeDocument/2006/relationships/image" Target="../media/image55.tif"/><Relationship Id="rId23" Type="http://schemas.openxmlformats.org/officeDocument/2006/relationships/image" Target="../media/image62.png"/><Relationship Id="rId10" Type="http://schemas.openxmlformats.org/officeDocument/2006/relationships/image" Target="../media/image50.tif"/><Relationship Id="rId19" Type="http://schemas.openxmlformats.org/officeDocument/2006/relationships/image" Target="../media/image59.tif"/><Relationship Id="rId4" Type="http://schemas.openxmlformats.org/officeDocument/2006/relationships/image" Target="../media/image44.tif"/><Relationship Id="rId9" Type="http://schemas.openxmlformats.org/officeDocument/2006/relationships/image" Target="../media/image49.tif"/><Relationship Id="rId14" Type="http://schemas.openxmlformats.org/officeDocument/2006/relationships/image" Target="../media/image54.tif"/><Relationship Id="rId2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7.png"/><Relationship Id="rId5" Type="http://schemas.openxmlformats.org/officeDocument/2006/relationships/chart" Target="../charts/chart1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9EA5FDC-9AC3-45BF-A884-289DE91525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96961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9EA5FDC-9AC3-45BF-A884-289DE91525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84FB02A-7E11-4C93-8B42-E5B0BAC8BA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3046" y="5077047"/>
            <a:ext cx="1940442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 anchorCtr="0">
            <a:spAutoFit/>
          </a:bodyPr>
          <a:lstStyle/>
          <a:p>
            <a:r>
              <a:rPr lang="en-US" sz="2000" dirty="0">
                <a:latin typeface="Optima" panose="02000503060000020004" pitchFamily="2" charset="0"/>
              </a:rPr>
              <a:t>March 24,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C6EE0-066D-9200-795A-691F5A41DE25}"/>
              </a:ext>
            </a:extLst>
          </p:cNvPr>
          <p:cNvSpPr txBox="1"/>
          <p:nvPr/>
        </p:nvSpPr>
        <p:spPr>
          <a:xfrm>
            <a:off x="2377440" y="628650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56531-ED6D-19F7-D285-AE8D872BC2EA}"/>
              </a:ext>
            </a:extLst>
          </p:cNvPr>
          <p:cNvSpPr txBox="1"/>
          <p:nvPr/>
        </p:nvSpPr>
        <p:spPr>
          <a:xfrm>
            <a:off x="1005840" y="651510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2A4436-6FE3-F774-C772-DE830F56E5E1}"/>
              </a:ext>
            </a:extLst>
          </p:cNvPr>
          <p:cNvSpPr>
            <a:spLocks noGrp="1"/>
          </p:cNvSpPr>
          <p:nvPr/>
        </p:nvSpPr>
        <p:spPr>
          <a:xfrm>
            <a:off x="345558" y="2891558"/>
            <a:ext cx="4613742" cy="8617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Joint Capital Improvement</a:t>
            </a:r>
            <a:br>
              <a:rPr lang="en-US" sz="2800" dirty="0"/>
            </a:br>
            <a:r>
              <a:rPr lang="en-US" sz="2800" dirty="0"/>
              <a:t>Committee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9C8669B-E9DC-2F26-F0C6-5C6E6096E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8" y="6203807"/>
            <a:ext cx="1193800" cy="4445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FA787E2-516A-9743-976F-242AF38A2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483331"/>
            <a:ext cx="5835501" cy="3901691"/>
          </a:xfrm>
          <a:prstGeom prst="rect">
            <a:avLst/>
          </a:prstGeom>
          <a:ln>
            <a:solidFill>
              <a:srgbClr val="4D434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72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creen Shot 2022-03-14 at 11.00.48 AM.png" descr="Screen Shot 2022-03-14 at 11.00.4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955" y="854022"/>
            <a:ext cx="9740089" cy="515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D21D1A-F524-2F44-A152-AF39B9CBB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DE2224A-D2CA-F3AB-2EA1-EB3A7D2FC119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facilities master plan for America’s most diverse, contemporary HBCU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AD352F7-C464-4FC1-9434-567BB0A698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0" y="3333789"/>
            <a:ext cx="4120896" cy="27432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3BA197D-44EA-5C19-464E-0BFBD9B41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39801" y="456005"/>
            <a:ext cx="7696200" cy="1090408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marL="7701" marR="3081" indent="-1540" algn="ctr">
              <a:lnSpc>
                <a:spcPts val="1916"/>
              </a:lnSpc>
              <a:spcBef>
                <a:spcPts val="127"/>
              </a:spcBef>
            </a:pPr>
            <a:endParaRPr lang="en-US" sz="3600" b="1" spc="-6" dirty="0">
              <a:latin typeface="Optima" panose="02000503060000020004" pitchFamily="2" charset="0"/>
              <a:cs typeface="Arial"/>
            </a:endParaRPr>
          </a:p>
          <a:p>
            <a:pPr marL="7701" marR="3081" indent="-1540" algn="ctr">
              <a:lnSpc>
                <a:spcPts val="1916"/>
              </a:lnSpc>
              <a:spcBef>
                <a:spcPts val="127"/>
              </a:spcBef>
            </a:pPr>
            <a:r>
              <a:rPr sz="3600" b="1" spc="-6" dirty="0">
                <a:latin typeface="Optima" panose="02000503060000020004" pitchFamily="2" charset="0"/>
                <a:cs typeface="Arial"/>
              </a:rPr>
              <a:t> </a:t>
            </a:r>
            <a:endParaRPr lang="en-US" sz="3600" b="1" spc="-6" dirty="0">
              <a:latin typeface="Optima" panose="02000503060000020004" pitchFamily="2" charset="0"/>
              <a:cs typeface="Arial"/>
            </a:endParaRPr>
          </a:p>
          <a:p>
            <a:pPr marL="7701" marR="3081" indent="-1540" algn="ctr">
              <a:lnSpc>
                <a:spcPts val="1916"/>
              </a:lnSpc>
              <a:spcBef>
                <a:spcPts val="127"/>
              </a:spcBef>
            </a:pPr>
            <a:endParaRPr lang="en-US" sz="3600" b="1" spc="-6" dirty="0">
              <a:latin typeface="Optima" panose="02000503060000020004" pitchFamily="2" charset="0"/>
              <a:cs typeface="Arial"/>
            </a:endParaRPr>
          </a:p>
          <a:p>
            <a:pPr marL="7701" marR="3081" indent="-1540" algn="ctr">
              <a:lnSpc>
                <a:spcPts val="1916"/>
              </a:lnSpc>
              <a:spcBef>
                <a:spcPts val="127"/>
              </a:spcBef>
            </a:pPr>
            <a:endParaRPr sz="3600" dirty="0">
              <a:latin typeface="Optima" panose="02000503060000020004" pitchFamily="2" charset="0"/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74EF28-F248-41DC-8D36-18568F8CE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11" y="237246"/>
            <a:ext cx="4300423" cy="3178184"/>
          </a:xfrm>
          <a:prstGeom prst="rect">
            <a:avLst/>
          </a:prstGeom>
          <a:ln>
            <a:solidFill>
              <a:srgbClr val="4D434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DD18A5C6-F64C-D12F-B8A6-BB4C6A1B5DBF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University’s footprint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F9CD3-986E-438E-BDEC-FE5979B6FB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55" y="1830206"/>
            <a:ext cx="5410146" cy="303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C0DAF3-26B9-9295-3574-B8043AA4A0B3}"/>
              </a:ext>
            </a:extLst>
          </p:cNvPr>
          <p:cNvSpPr txBox="1"/>
          <p:nvPr/>
        </p:nvSpPr>
        <p:spPr>
          <a:xfrm>
            <a:off x="4469406" y="724395"/>
            <a:ext cx="1226507" cy="95197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b="1" dirty="0">
                <a:latin typeface="Optima ExtraBlack" panose="02000503060000020004" pitchFamily="2" charset="0"/>
              </a:rPr>
              <a:t>1.6MM sq. ft.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b="1" dirty="0">
                <a:latin typeface="Optima ExtraBlack" panose="02000503060000020004" pitchFamily="2" charset="0"/>
              </a:rPr>
              <a:t>73 buildings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b="1" dirty="0">
                <a:latin typeface="Optima ExtraBlack" panose="02000503060000020004" pitchFamily="2" charset="0"/>
              </a:rPr>
              <a:t>640 acres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E4E40-9F9A-27A1-E764-2C5D17C5C8CE}"/>
              </a:ext>
            </a:extLst>
          </p:cNvPr>
          <p:cNvSpPr txBox="1"/>
          <p:nvPr/>
        </p:nvSpPr>
        <p:spPr>
          <a:xfrm>
            <a:off x="1247109" y="2033425"/>
            <a:ext cx="1226507" cy="95197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b="1" dirty="0">
                <a:latin typeface="Optima ExtraBlack" panose="02000503060000020004" pitchFamily="2" charset="0"/>
              </a:rPr>
              <a:t>Dover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b="1" dirty="0">
                <a:latin typeface="Optima ExtraBlack" panose="02000503060000020004" pitchFamily="2" charset="0"/>
              </a:rPr>
              <a:t>Georgetown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b="1" dirty="0">
                <a:latin typeface="Optima ExtraBlack" panose="02000503060000020004" pitchFamily="2" charset="0"/>
              </a:rPr>
              <a:t>Wilmington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E5132-0F29-9EAA-D5F7-D6625CF52817}"/>
              </a:ext>
            </a:extLst>
          </p:cNvPr>
          <p:cNvSpPr txBox="1"/>
          <p:nvPr/>
        </p:nvSpPr>
        <p:spPr>
          <a:xfrm>
            <a:off x="6781800" y="5148883"/>
            <a:ext cx="1371600" cy="95197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algn="ctr">
              <a:spcBef>
                <a:spcPts val="300"/>
              </a:spcBef>
              <a:spcAft>
                <a:spcPts val="300"/>
              </a:spcAft>
              <a:buNone/>
              <a:defRPr sz="1600" b="1">
                <a:latin typeface="Optima ExtraBlack" panose="02000503060000020004" pitchFamily="2" charset="0"/>
              </a:defRPr>
            </a:lvl1pPr>
          </a:lstStyle>
          <a:p>
            <a:r>
              <a:rPr lang="en-US" dirty="0"/>
              <a:t>Two farms</a:t>
            </a:r>
          </a:p>
          <a:p>
            <a:r>
              <a:rPr lang="en-US" dirty="0"/>
              <a:t>Aviation facility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E4E54A-47C0-2118-3587-BC68BDEAA5B5}"/>
              </a:ext>
            </a:extLst>
          </p:cNvPr>
          <p:cNvSpPr txBox="1"/>
          <p:nvPr/>
        </p:nvSpPr>
        <p:spPr>
          <a:xfrm>
            <a:off x="9835859" y="3753411"/>
            <a:ext cx="1226507" cy="95197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algn="ctr">
              <a:spcBef>
                <a:spcPts val="300"/>
              </a:spcBef>
              <a:spcAft>
                <a:spcPts val="300"/>
              </a:spcAft>
              <a:buNone/>
              <a:defRPr sz="1600" b="1">
                <a:latin typeface="Optima ExtraBlack" panose="02000503060000020004" pitchFamily="2" charset="0"/>
              </a:defRPr>
            </a:lvl1pPr>
          </a:lstStyle>
          <a:p>
            <a:r>
              <a:rPr lang="en-US" dirty="0"/>
              <a:t>Wesley campus</a:t>
            </a:r>
          </a:p>
          <a:p>
            <a:r>
              <a:rPr lang="en-US" dirty="0"/>
              <a:t>+20 buildings</a:t>
            </a:r>
          </a:p>
          <a:p>
            <a:r>
              <a:rPr lang="en-US" dirty="0"/>
              <a:t>50 acres</a:t>
            </a:r>
          </a:p>
        </p:txBody>
      </p:sp>
    </p:spTree>
    <p:extLst>
      <p:ext uri="{BB962C8B-B14F-4D97-AF65-F5344CB8AC3E}">
        <p14:creationId xmlns:p14="http://schemas.microsoft.com/office/powerpoint/2010/main" val="2590358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47645-7427-59E9-C31A-F6A4D41CD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E820035-D4A2-EEEF-E8E8-726B7B25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46" y="1143000"/>
            <a:ext cx="10439508" cy="497929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BB29309C-024A-7CDB-91B3-9033F1B69AFE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true public-private partnership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F303DF-EE78-2398-F925-5C6D8A3582BE}"/>
              </a:ext>
            </a:extLst>
          </p:cNvPr>
          <p:cNvSpPr/>
          <p:nvPr/>
        </p:nvSpPr>
        <p:spPr>
          <a:xfrm>
            <a:off x="5638800" y="5943600"/>
            <a:ext cx="838200" cy="152400"/>
          </a:xfrm>
          <a:prstGeom prst="rect">
            <a:avLst/>
          </a:prstGeom>
          <a:solidFill>
            <a:srgbClr val="5C565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22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D7B1F78-3CEF-EFD1-A05D-EA0B8A9BA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pic>
        <p:nvPicPr>
          <p:cNvPr id="4" name="Picture 3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46D740C3-123F-4895-3F94-C90A8E282F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-170" b="411"/>
          <a:stretch/>
        </p:blipFill>
        <p:spPr>
          <a:xfrm>
            <a:off x="1924050" y="1298913"/>
            <a:ext cx="8343899" cy="42672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15AD6143-816F-A2D3-9785-4A3DBFFC6278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else is coming? … Early Childhood Innovation Center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120560" y="1010696"/>
            <a:ext cx="7815656" cy="582818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algn="ctr">
              <a:spcBef>
                <a:spcPts val="69"/>
              </a:spcBef>
            </a:pPr>
            <a:r>
              <a:rPr sz="1940" b="1" dirty="0">
                <a:latin typeface="Optima" panose="02000503060000020004" pitchFamily="2" charset="0"/>
                <a:cs typeface="Arial"/>
              </a:rPr>
              <a:t>CAMPUSWIDE</a:t>
            </a:r>
            <a:r>
              <a:rPr sz="1940" b="1" spc="-18" dirty="0">
                <a:latin typeface="Optima" panose="02000503060000020004" pitchFamily="2" charset="0"/>
                <a:cs typeface="Arial"/>
              </a:rPr>
              <a:t> </a:t>
            </a:r>
            <a:r>
              <a:rPr sz="1940" b="1" dirty="0">
                <a:latin typeface="Optima" panose="02000503060000020004" pitchFamily="2" charset="0"/>
                <a:cs typeface="Arial"/>
              </a:rPr>
              <a:t>INITIATIVES</a:t>
            </a:r>
            <a:r>
              <a:rPr sz="1940" b="1" spc="-9" dirty="0">
                <a:latin typeface="Optima" panose="02000503060000020004" pitchFamily="2" charset="0"/>
                <a:cs typeface="Arial"/>
              </a:rPr>
              <a:t> </a:t>
            </a:r>
            <a:r>
              <a:rPr sz="1940" b="1" dirty="0">
                <a:latin typeface="Optima" panose="02000503060000020004" pitchFamily="2" charset="0"/>
                <a:cs typeface="Arial"/>
              </a:rPr>
              <a:t>ENHANCE</a:t>
            </a:r>
            <a:r>
              <a:rPr sz="1940" b="1" spc="-21" dirty="0">
                <a:latin typeface="Optima" panose="02000503060000020004" pitchFamily="2" charset="0"/>
                <a:cs typeface="Arial"/>
              </a:rPr>
              <a:t> </a:t>
            </a:r>
            <a:r>
              <a:rPr sz="1940" b="1" dirty="0">
                <a:latin typeface="Optima" panose="02000503060000020004" pitchFamily="2" charset="0"/>
                <a:cs typeface="Arial"/>
              </a:rPr>
              <a:t>CAPACITY</a:t>
            </a:r>
            <a:r>
              <a:rPr sz="1940" b="1" spc="-9" dirty="0">
                <a:latin typeface="Optima" panose="02000503060000020004" pitchFamily="2" charset="0"/>
                <a:cs typeface="Arial"/>
              </a:rPr>
              <a:t> </a:t>
            </a:r>
            <a:r>
              <a:rPr sz="1940" b="1" dirty="0">
                <a:latin typeface="Optima" panose="02000503060000020004" pitchFamily="2" charset="0"/>
                <a:cs typeface="Arial"/>
              </a:rPr>
              <a:t>AND</a:t>
            </a:r>
            <a:r>
              <a:rPr sz="1940" b="1" spc="-15" dirty="0">
                <a:latin typeface="Optima" panose="02000503060000020004" pitchFamily="2" charset="0"/>
                <a:cs typeface="Arial"/>
              </a:rPr>
              <a:t> </a:t>
            </a:r>
            <a:r>
              <a:rPr sz="1940" b="1" spc="-6" dirty="0">
                <a:latin typeface="Optima" panose="02000503060000020004" pitchFamily="2" charset="0"/>
                <a:cs typeface="Arial"/>
              </a:rPr>
              <a:t>FUNCTION</a:t>
            </a:r>
            <a:endParaRPr sz="1940" dirty="0">
              <a:latin typeface="Optima" panose="02000503060000020004" pitchFamily="2" charset="0"/>
              <a:cs typeface="Arial"/>
            </a:endParaRPr>
          </a:p>
          <a:p>
            <a:pPr marL="770" algn="ctr">
              <a:spcBef>
                <a:spcPts val="18"/>
              </a:spcBef>
            </a:pPr>
            <a:r>
              <a:rPr sz="1789" dirty="0">
                <a:latin typeface="Optima" panose="02000503060000020004" pitchFamily="2" charset="0"/>
                <a:cs typeface="Arial"/>
              </a:rPr>
              <a:t>(Primary reliance</a:t>
            </a:r>
            <a:r>
              <a:rPr sz="1789" spc="-9" dirty="0">
                <a:latin typeface="Optima" panose="02000503060000020004" pitchFamily="2" charset="0"/>
                <a:cs typeface="Arial"/>
              </a:rPr>
              <a:t> </a:t>
            </a:r>
            <a:r>
              <a:rPr sz="1789" dirty="0">
                <a:latin typeface="Optima" panose="02000503060000020004" pitchFamily="2" charset="0"/>
                <a:cs typeface="Arial"/>
              </a:rPr>
              <a:t>on</a:t>
            </a:r>
            <a:r>
              <a:rPr sz="1789" spc="6" dirty="0">
                <a:latin typeface="Optima" panose="02000503060000020004" pitchFamily="2" charset="0"/>
                <a:cs typeface="Arial"/>
              </a:rPr>
              <a:t> </a:t>
            </a:r>
            <a:r>
              <a:rPr sz="1789" spc="-6" dirty="0">
                <a:latin typeface="Optima" panose="02000503060000020004" pitchFamily="2" charset="0"/>
                <a:cs typeface="Arial"/>
              </a:rPr>
              <a:t>State-</a:t>
            </a:r>
            <a:r>
              <a:rPr sz="1789" dirty="0">
                <a:latin typeface="Optima" panose="02000503060000020004" pitchFamily="2" charset="0"/>
                <a:cs typeface="Arial"/>
              </a:rPr>
              <a:t>approved</a:t>
            </a:r>
            <a:r>
              <a:rPr sz="1789" spc="-9" dirty="0">
                <a:latin typeface="Optima" panose="02000503060000020004" pitchFamily="2" charset="0"/>
                <a:cs typeface="Arial"/>
              </a:rPr>
              <a:t> </a:t>
            </a:r>
            <a:r>
              <a:rPr sz="1789" spc="-6" dirty="0">
                <a:latin typeface="Optima" panose="02000503060000020004" pitchFamily="2" charset="0"/>
                <a:cs typeface="Arial"/>
              </a:rPr>
              <a:t>vendors/contractors)</a:t>
            </a:r>
            <a:endParaRPr sz="1789" dirty="0">
              <a:latin typeface="Optima" panose="02000503060000020004" pitchFamily="2" charset="0"/>
              <a:cs typeface="Arial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D193CD-9506-59B3-8CD7-149CF2C44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pic>
        <p:nvPicPr>
          <p:cNvPr id="2" name="Content Placeholder 4" descr="A picture containing outdoor, ground, grass, building&#10;&#10;Description automatically generated">
            <a:extLst>
              <a:ext uri="{FF2B5EF4-FFF2-40B4-BE49-F238E27FC236}">
                <a16:creationId xmlns:a16="http://schemas.microsoft.com/office/drawing/2014/main" id="{4BE3935D-4793-F1BE-686B-1578C34F7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0953"/>
            <a:ext cx="4374117" cy="3296093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containing outdoor, ground, building, brick&#10;&#10;Description automatically generated">
            <a:extLst>
              <a:ext uri="{FF2B5EF4-FFF2-40B4-BE49-F238E27FC236}">
                <a16:creationId xmlns:a16="http://schemas.microsoft.com/office/drawing/2014/main" id="{9A8134DF-99F7-84F6-C568-EE6971AD7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9" y="1780953"/>
            <a:ext cx="4110950" cy="3296093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561FA322-A9D9-F12B-62BD-48FE601EE7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20560" y="1539542"/>
            <a:ext cx="7211850" cy="1075467"/>
          </a:xfrm>
          <a:prstGeom prst="rect">
            <a:avLst/>
          </a:prstGeom>
        </p:spPr>
        <p:txBody>
          <a:bodyPr vert="horz" wrap="square" lIns="0" tIns="16173" rIns="0" bIns="0" rtlCol="0" anchor="t">
            <a:spAutoFit/>
          </a:bodyPr>
          <a:lstStyle/>
          <a:p>
            <a:pPr>
              <a:lnSpc>
                <a:spcPct val="100000"/>
              </a:lnSpc>
            </a:pPr>
            <a:endParaRPr sz="1577" dirty="0">
              <a:latin typeface="Optima" panose="02000503060000020004" pitchFamily="2" charset="0"/>
            </a:endParaRPr>
          </a:p>
          <a:p>
            <a:pPr marL="7620">
              <a:spcBef>
                <a:spcPts val="991"/>
              </a:spcBef>
              <a:buNone/>
            </a:pPr>
            <a:r>
              <a:rPr lang="en-US" sz="1600" b="1" spc="-6" dirty="0">
                <a:latin typeface="Optima"/>
              </a:rPr>
              <a:t>                                                                       </a:t>
            </a:r>
            <a:endParaRPr lang="en-US" sz="1600" b="1" spc="-69">
              <a:latin typeface="Optima"/>
            </a:endParaRPr>
          </a:p>
          <a:p>
            <a:pPr>
              <a:spcBef>
                <a:spcPts val="30"/>
              </a:spcBef>
            </a:pPr>
            <a:endParaRPr sz="2365" dirty="0">
              <a:latin typeface="Optima" panose="02000503060000020004" pitchFamily="2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9984A15-BF7A-5606-B0FD-BE49C2B2DB23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Building a strong foundation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6172200" y="381000"/>
            <a:ext cx="588264" cy="1075467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77" dirty="0">
              <a:latin typeface="Optima" panose="02000503060000020004" pitchFamily="2" charset="0"/>
            </a:endParaRPr>
          </a:p>
          <a:p>
            <a:pPr marL="7701">
              <a:spcBef>
                <a:spcPts val="991"/>
              </a:spcBef>
            </a:pPr>
            <a:r>
              <a:rPr b="1" spc="-6" dirty="0">
                <a:latin typeface="Optima" panose="02000503060000020004" pitchFamily="2" charset="0"/>
              </a:rPr>
              <a:t>After</a:t>
            </a:r>
            <a:endParaRPr lang="en-US" b="1" spc="-69" dirty="0">
              <a:latin typeface="Optima" panose="02000503060000020004" pitchFamily="2" charset="0"/>
            </a:endParaRPr>
          </a:p>
          <a:p>
            <a:pPr>
              <a:spcBef>
                <a:spcPts val="30"/>
              </a:spcBef>
            </a:pPr>
            <a:endParaRPr sz="2365" dirty="0">
              <a:latin typeface="Optima" panose="02000503060000020004" pitchFamily="2" charset="0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2872D4-2EC4-57C5-9EB4-0EDCEEFC5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27A55F66-29E0-3976-9632-14ADC56F29E6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Fostering community and recreation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1EBBA-54FC-12EF-76F6-164D285F7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95"/>
          <a:stretch/>
        </p:blipFill>
        <p:spPr>
          <a:xfrm>
            <a:off x="447079" y="1072116"/>
            <a:ext cx="11181325" cy="413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DFB046B9-1674-1ABD-6BBF-7DEF75611188}"/>
              </a:ext>
            </a:extLst>
          </p:cNvPr>
          <p:cNvSpPr txBox="1">
            <a:spLocks/>
          </p:cNvSpPr>
          <p:nvPr/>
        </p:nvSpPr>
        <p:spPr>
          <a:xfrm>
            <a:off x="4533900" y="5248150"/>
            <a:ext cx="3276600" cy="1075467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7" b="0" i="0" kern="1200">
                <a:solidFill>
                  <a:srgbClr val="5E5E5E"/>
                </a:solidFill>
                <a:latin typeface="Arial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" indent="-21031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5544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3816" indent="-14630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endParaRPr lang="en-US" sz="1577" dirty="0">
              <a:latin typeface="Optima" panose="02000503060000020004" pitchFamily="2" charset="0"/>
            </a:endParaRPr>
          </a:p>
          <a:p>
            <a:pPr marL="7701">
              <a:spcBef>
                <a:spcPts val="991"/>
              </a:spcBef>
            </a:pPr>
            <a:r>
              <a:rPr lang="en-US" b="1" spc="-6" dirty="0">
                <a:latin typeface="Optima" panose="02000503060000020004" pitchFamily="2" charset="0"/>
              </a:rPr>
              <a:t>DSU Downtown – Student Center</a:t>
            </a:r>
            <a:endParaRPr lang="en-US" b="1" spc="-69" dirty="0">
              <a:latin typeface="Optima" panose="02000503060000020004" pitchFamily="2" charset="0"/>
            </a:endParaRPr>
          </a:p>
          <a:p>
            <a:pPr>
              <a:spcBef>
                <a:spcPts val="30"/>
              </a:spcBef>
            </a:pPr>
            <a:endParaRPr lang="en-US" sz="2365" dirty="0">
              <a:latin typeface="Optima" panose="02000503060000020004" pitchFamily="2" charset="0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05B3DB0E-88DD-BA02-D7E2-DF07E5B94E35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609599" cy="1075467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7" b="0" i="0" kern="1200">
                <a:solidFill>
                  <a:srgbClr val="5E5E5E"/>
                </a:solidFill>
                <a:latin typeface="Arial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" indent="-21031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5544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3816" indent="-14630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endParaRPr lang="en-US" sz="1577" dirty="0">
              <a:latin typeface="Optima" panose="02000503060000020004" pitchFamily="2" charset="0"/>
            </a:endParaRPr>
          </a:p>
          <a:p>
            <a:pPr marL="7701">
              <a:spcBef>
                <a:spcPts val="991"/>
              </a:spcBef>
            </a:pPr>
            <a:r>
              <a:rPr lang="en-US" b="1" spc="-6" dirty="0">
                <a:latin typeface="Optima" panose="02000503060000020004" pitchFamily="2" charset="0"/>
              </a:rPr>
              <a:t>Before</a:t>
            </a:r>
            <a:endParaRPr lang="en-US" b="1" spc="-69" dirty="0">
              <a:latin typeface="Optima" panose="02000503060000020004" pitchFamily="2" charset="0"/>
            </a:endParaRPr>
          </a:p>
          <a:p>
            <a:pPr>
              <a:spcBef>
                <a:spcPts val="30"/>
              </a:spcBef>
            </a:pPr>
            <a:endParaRPr lang="en-US" sz="2365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00254" y="1604870"/>
            <a:ext cx="4595746" cy="3648260"/>
          </a:xfrm>
          <a:prstGeom prst="rect">
            <a:avLst/>
          </a:prstGeom>
        </p:spPr>
        <p:txBody>
          <a:bodyPr vert="horz" wrap="square" lIns="0" tIns="7701" rIns="0" bIns="0" rtlCol="0" anchor="t">
            <a:spAutoFit/>
          </a:bodyPr>
          <a:lstStyle/>
          <a:p>
            <a:pPr marL="7620" marR="377190">
              <a:lnSpc>
                <a:spcPct val="146200"/>
              </a:lnSpc>
              <a:spcBef>
                <a:spcPts val="61"/>
              </a:spcBef>
            </a:pPr>
            <a:r>
              <a:rPr sz="1607" b="1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Boiler</a:t>
            </a:r>
            <a:r>
              <a:rPr sz="1607" b="1" spc="-82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sz="1607" b="1" spc="-6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Replacements:</a:t>
            </a:r>
            <a:r>
              <a:rPr sz="1607" b="1" spc="-82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 </a:t>
            </a:r>
            <a:endParaRPr lang="en-US" sz="1607" b="1" spc="-82" dirty="0">
              <a:solidFill>
                <a:srgbClr val="5E5E5E"/>
              </a:solidFill>
              <a:latin typeface="Optima" panose="02000503060000020004" pitchFamily="2" charset="0"/>
              <a:cs typeface="Arial"/>
            </a:endParaRPr>
          </a:p>
          <a:p>
            <a:pPr marL="7620" marR="377190">
              <a:lnSpc>
                <a:spcPct val="146200"/>
              </a:lnSpc>
              <a:spcBef>
                <a:spcPts val="61"/>
              </a:spcBef>
            </a:pPr>
            <a:r>
              <a:rPr sz="1600" i="1" spc="-6" dirty="0">
                <a:solidFill>
                  <a:schemeClr val="accent2"/>
                </a:solidFill>
                <a:latin typeface="Optima"/>
                <a:cs typeface="Arial"/>
              </a:rPr>
              <a:t>Campus</a:t>
            </a:r>
            <a:r>
              <a:rPr lang="en-US" sz="1600" i="1" spc="-6" dirty="0">
                <a:solidFill>
                  <a:schemeClr val="accent2"/>
                </a:solidFill>
                <a:latin typeface="Optima"/>
                <a:cs typeface="Arial"/>
              </a:rPr>
              <a:t>-</a:t>
            </a:r>
            <a:r>
              <a:rPr sz="1600" i="1" spc="-6" dirty="0">
                <a:solidFill>
                  <a:schemeClr val="accent2"/>
                </a:solidFill>
                <a:latin typeface="Optima"/>
                <a:cs typeface="Arial"/>
              </a:rPr>
              <a:t>wide</a:t>
            </a:r>
            <a:endParaRPr sz="1600" i="1" dirty="0">
              <a:solidFill>
                <a:schemeClr val="accent2"/>
              </a:solidFill>
              <a:latin typeface="Optima"/>
              <a:cs typeface="Arial"/>
            </a:endParaRPr>
          </a:p>
          <a:p>
            <a:pPr marL="7620">
              <a:spcBef>
                <a:spcPts val="891"/>
              </a:spcBef>
            </a:pPr>
            <a:r>
              <a:rPr sz="1607" b="1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Roofing</a:t>
            </a:r>
            <a:r>
              <a:rPr sz="1607" b="1" spc="-79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sz="1607" b="1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and</a:t>
            </a:r>
            <a:r>
              <a:rPr sz="1607" b="1" spc="-67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sz="1607" b="1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flooring</a:t>
            </a:r>
            <a:r>
              <a:rPr sz="1607" b="1" spc="-73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sz="1607" b="1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projects:</a:t>
            </a:r>
            <a:r>
              <a:rPr sz="1607" b="1" spc="-73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 </a:t>
            </a:r>
            <a:endParaRPr lang="en-US" sz="1607" b="1" spc="-73" dirty="0">
              <a:solidFill>
                <a:srgbClr val="5E5E5E"/>
              </a:solidFill>
              <a:latin typeface="Optima" panose="02000503060000020004" pitchFamily="2" charset="0"/>
              <a:cs typeface="Arial"/>
            </a:endParaRPr>
          </a:p>
          <a:p>
            <a:pPr marL="7620">
              <a:spcBef>
                <a:spcPts val="891"/>
              </a:spcBef>
            </a:pPr>
            <a:r>
              <a:rPr sz="1600" i="1" spc="-18" dirty="0">
                <a:solidFill>
                  <a:schemeClr val="accent2"/>
                </a:solidFill>
                <a:latin typeface="Optima"/>
                <a:cs typeface="Arial"/>
              </a:rPr>
              <a:t>Campus-</a:t>
            </a:r>
            <a:r>
              <a:rPr sz="1600" i="1" spc="-12" dirty="0">
                <a:solidFill>
                  <a:schemeClr val="accent2"/>
                </a:solidFill>
                <a:latin typeface="Optima"/>
                <a:cs typeface="Arial"/>
              </a:rPr>
              <a:t>wide</a:t>
            </a:r>
            <a:endParaRPr sz="1600" i="1" dirty="0">
              <a:solidFill>
                <a:schemeClr val="accent2"/>
              </a:solidFill>
              <a:latin typeface="Optima"/>
              <a:cs typeface="Arial"/>
            </a:endParaRPr>
          </a:p>
          <a:p>
            <a:pPr marL="7620" marR="4445">
              <a:lnSpc>
                <a:spcPts val="1916"/>
              </a:lnSpc>
              <a:spcBef>
                <a:spcPts val="964"/>
              </a:spcBef>
            </a:pPr>
            <a:r>
              <a:rPr lang="en-US" sz="1607" b="1" spc="-6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ADA </a:t>
            </a:r>
            <a:r>
              <a:rPr sz="1607" b="1" spc="-6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Re</a:t>
            </a:r>
            <a:r>
              <a:rPr lang="en-US" sz="1607" b="1" spc="-6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novations</a:t>
            </a:r>
            <a:r>
              <a:rPr sz="1607" b="1" spc="-6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:</a:t>
            </a:r>
            <a:r>
              <a:rPr sz="1607" b="1" spc="-85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 </a:t>
            </a:r>
            <a:endParaRPr lang="en-US" sz="1607" b="1" spc="-85" dirty="0">
              <a:solidFill>
                <a:srgbClr val="5E5E5E"/>
              </a:solidFill>
              <a:latin typeface="Optima" panose="02000503060000020004" pitchFamily="2" charset="0"/>
              <a:cs typeface="Arial"/>
            </a:endParaRPr>
          </a:p>
          <a:p>
            <a:pPr marL="7620" marR="4445">
              <a:lnSpc>
                <a:spcPts val="1916"/>
              </a:lnSpc>
              <a:spcBef>
                <a:spcPts val="964"/>
              </a:spcBef>
            </a:pPr>
            <a:r>
              <a:rPr sz="1600" i="1" spc="-6" dirty="0">
                <a:solidFill>
                  <a:schemeClr val="accent2"/>
                </a:solidFill>
                <a:latin typeface="Optima"/>
                <a:cs typeface="Arial"/>
              </a:rPr>
              <a:t>Campus</a:t>
            </a:r>
            <a:r>
              <a:rPr lang="en-US" sz="1600" i="1" spc="-6" dirty="0">
                <a:solidFill>
                  <a:schemeClr val="accent2"/>
                </a:solidFill>
                <a:latin typeface="Optima"/>
                <a:cs typeface="Arial"/>
              </a:rPr>
              <a:t>-</a:t>
            </a:r>
            <a:r>
              <a:rPr sz="1600" i="1" spc="-6" dirty="0">
                <a:solidFill>
                  <a:schemeClr val="accent2"/>
                </a:solidFill>
                <a:latin typeface="Optima"/>
                <a:cs typeface="Arial"/>
              </a:rPr>
              <a:t>wide</a:t>
            </a:r>
            <a:endParaRPr sz="1600" i="1" dirty="0">
              <a:solidFill>
                <a:schemeClr val="accent2"/>
              </a:solidFill>
              <a:latin typeface="Optima"/>
              <a:cs typeface="Arial"/>
            </a:endParaRPr>
          </a:p>
          <a:p>
            <a:pPr marL="7620" marR="2540">
              <a:lnSpc>
                <a:spcPts val="1916"/>
              </a:lnSpc>
              <a:spcBef>
                <a:spcPts val="907"/>
              </a:spcBef>
            </a:pPr>
            <a:r>
              <a:rPr sz="1607" b="1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HVAC</a:t>
            </a:r>
            <a:r>
              <a:rPr sz="1607" b="1" spc="-58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sz="1607" b="1" spc="-6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Upgrades:</a:t>
            </a:r>
            <a:r>
              <a:rPr sz="1607" b="1" spc="-61" dirty="0">
                <a:solidFill>
                  <a:srgbClr val="5E5E5E"/>
                </a:solidFill>
                <a:latin typeface="Optima" panose="02000503060000020004" pitchFamily="2" charset="0"/>
                <a:cs typeface="Arial"/>
              </a:rPr>
              <a:t> </a:t>
            </a:r>
            <a:endParaRPr lang="en-US" sz="1607" b="1" spc="-61" dirty="0">
              <a:solidFill>
                <a:srgbClr val="5E5E5E"/>
              </a:solidFill>
              <a:latin typeface="Optima" panose="02000503060000020004" pitchFamily="2" charset="0"/>
              <a:cs typeface="Arial"/>
            </a:endParaRPr>
          </a:p>
          <a:p>
            <a:pPr marL="7620" marR="2540">
              <a:lnSpc>
                <a:spcPts val="1916"/>
              </a:lnSpc>
              <a:spcBef>
                <a:spcPts val="907"/>
              </a:spcBef>
            </a:pPr>
            <a:r>
              <a:rPr lang="en-US" sz="1600" i="1" spc="-6" dirty="0">
                <a:solidFill>
                  <a:schemeClr val="accent2"/>
                </a:solidFill>
                <a:latin typeface="Optima"/>
                <a:cs typeface="Arial"/>
              </a:rPr>
              <a:t>Campus-wide</a:t>
            </a:r>
            <a:endParaRPr lang="en-US" sz="1600" i="1" dirty="0">
              <a:solidFill>
                <a:schemeClr val="accent2"/>
              </a:solidFill>
              <a:latin typeface="Optima"/>
              <a:cs typeface="Arial"/>
            </a:endParaRPr>
          </a:p>
          <a:p>
            <a:pPr marL="7620" marR="2540">
              <a:lnSpc>
                <a:spcPts val="1916"/>
              </a:lnSpc>
              <a:spcBef>
                <a:spcPts val="907"/>
              </a:spcBef>
            </a:pPr>
            <a:r>
              <a:rPr lang="en-US" sz="1607" b="1" spc="-6" dirty="0">
                <a:solidFill>
                  <a:srgbClr val="4D4D4D"/>
                </a:solidFill>
                <a:latin typeface="Optima" panose="02000503060000020004" pitchFamily="2" charset="0"/>
                <a:cs typeface="Arial"/>
              </a:rPr>
              <a:t>Residence</a:t>
            </a:r>
            <a:r>
              <a:rPr lang="en-US" sz="1607" b="1" spc="-64" dirty="0">
                <a:solidFill>
                  <a:srgbClr val="4D4D4D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en-US" sz="1607" b="1" dirty="0">
                <a:solidFill>
                  <a:srgbClr val="4D4D4D"/>
                </a:solidFill>
                <a:latin typeface="Optima" panose="02000503060000020004" pitchFamily="2" charset="0"/>
                <a:cs typeface="Arial"/>
              </a:rPr>
              <a:t>Halls</a:t>
            </a:r>
            <a:r>
              <a:rPr lang="en-US" sz="1607" b="1" spc="-49" dirty="0">
                <a:solidFill>
                  <a:srgbClr val="4D4D4D"/>
                </a:solidFill>
                <a:latin typeface="Optima" panose="02000503060000020004" pitchFamily="2" charset="0"/>
                <a:cs typeface="Arial"/>
              </a:rPr>
              <a:t> Renovations:</a:t>
            </a:r>
            <a:endParaRPr lang="en-US" sz="1607" b="1" spc="-61" dirty="0">
              <a:solidFill>
                <a:srgbClr val="4D4D4D"/>
              </a:solidFill>
              <a:latin typeface="Optima" panose="02000503060000020004" pitchFamily="2" charset="0"/>
              <a:cs typeface="Arial"/>
            </a:endParaRPr>
          </a:p>
          <a:p>
            <a:pPr marL="7620" marR="4445">
              <a:lnSpc>
                <a:spcPts val="1916"/>
              </a:lnSpc>
              <a:spcBef>
                <a:spcPts val="964"/>
              </a:spcBef>
            </a:pPr>
            <a:r>
              <a:rPr lang="en-US" sz="1600" i="1" spc="-6" dirty="0">
                <a:solidFill>
                  <a:schemeClr val="accent2"/>
                </a:solidFill>
                <a:latin typeface="Optima"/>
                <a:cs typeface="Arial"/>
              </a:rPr>
              <a:t>Main Campus and DSU Downtown</a:t>
            </a:r>
            <a:endParaRPr sz="1600" i="1" spc="-6" dirty="0">
              <a:solidFill>
                <a:schemeClr val="accent2"/>
              </a:solidFill>
              <a:latin typeface="Optima"/>
              <a:cs typeface="Arial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215564-AD9B-319F-B8DA-41111E0D2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17028BA1-2090-D123-9831-93C1BFE64C28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Making critical upgrades, there is more to be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60882-D502-B7F6-25B0-B8A22923F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701534"/>
            <a:ext cx="3490301" cy="2727466"/>
          </a:xfrm>
          <a:prstGeom prst="rect">
            <a:avLst/>
          </a:prstGeom>
          <a:ln>
            <a:solidFill>
              <a:schemeClr val="accent6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9E0C5CE-1EC7-4BA8-93CE-088BD8894B01" descr="82D92BDF-474E-466F-B58B-25868F9ED716.JPG">
            <a:extLst>
              <a:ext uri="{FF2B5EF4-FFF2-40B4-BE49-F238E27FC236}">
                <a16:creationId xmlns:a16="http://schemas.microsoft.com/office/drawing/2014/main" id="{5981A1A4-B487-930D-FCD7-A2ECE3278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42339"/>
            <a:ext cx="3490301" cy="2936117"/>
          </a:xfrm>
          <a:prstGeom prst="rect">
            <a:avLst/>
          </a:prstGeom>
          <a:ln>
            <a:solidFill>
              <a:schemeClr val="accent6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285ABC8F-D3FD-CA32-18A2-3A4416B8AC08}"/>
              </a:ext>
            </a:extLst>
          </p:cNvPr>
          <p:cNvSpPr txBox="1">
            <a:spLocks/>
          </p:cNvSpPr>
          <p:nvPr/>
        </p:nvSpPr>
        <p:spPr>
          <a:xfrm>
            <a:off x="6389077" y="333195"/>
            <a:ext cx="609599" cy="1075467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7" b="0" i="0" kern="1200">
                <a:solidFill>
                  <a:srgbClr val="5E5E5E"/>
                </a:solidFill>
                <a:latin typeface="Arial"/>
                <a:ea typeface="+mn-ea"/>
                <a:cs typeface="Arial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" indent="-21031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5544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3816" indent="-14630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endParaRPr lang="en-US" sz="1577" dirty="0">
              <a:latin typeface="Optima" panose="02000503060000020004" pitchFamily="2" charset="0"/>
            </a:endParaRPr>
          </a:p>
          <a:p>
            <a:pPr marL="7701">
              <a:spcBef>
                <a:spcPts val="991"/>
              </a:spcBef>
            </a:pPr>
            <a:r>
              <a:rPr lang="en-US" b="1" spc="-6" dirty="0">
                <a:latin typeface="Optima" panose="02000503060000020004" pitchFamily="2" charset="0"/>
              </a:rPr>
              <a:t>Before</a:t>
            </a:r>
            <a:endParaRPr lang="en-US" b="1" spc="-69" dirty="0">
              <a:latin typeface="Optima" panose="02000503060000020004" pitchFamily="2" charset="0"/>
            </a:endParaRPr>
          </a:p>
          <a:p>
            <a:pPr>
              <a:spcBef>
                <a:spcPts val="30"/>
              </a:spcBef>
            </a:pPr>
            <a:endParaRPr lang="en-US" sz="2365" dirty="0">
              <a:latin typeface="Optima" panose="02000503060000020004" pitchFamily="2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344274E-2C6F-CBCE-9F4C-F3A86A959E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41477" y="3152595"/>
            <a:ext cx="588264" cy="1075467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77" dirty="0">
              <a:latin typeface="Optima" panose="02000503060000020004" pitchFamily="2" charset="0"/>
            </a:endParaRPr>
          </a:p>
          <a:p>
            <a:pPr marL="7701">
              <a:spcBef>
                <a:spcPts val="991"/>
              </a:spcBef>
            </a:pPr>
            <a:r>
              <a:rPr b="1" spc="-6" dirty="0">
                <a:latin typeface="Optima" panose="02000503060000020004" pitchFamily="2" charset="0"/>
              </a:rPr>
              <a:t>After</a:t>
            </a:r>
            <a:endParaRPr lang="en-US" b="1" spc="-69" dirty="0">
              <a:latin typeface="Optima" panose="02000503060000020004" pitchFamily="2" charset="0"/>
            </a:endParaRPr>
          </a:p>
          <a:p>
            <a:pPr>
              <a:spcBef>
                <a:spcPts val="30"/>
              </a:spcBef>
            </a:pPr>
            <a:endParaRPr sz="2365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0C541-7EA7-2D9E-1581-00ECBA2E2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1252841"/>
            <a:ext cx="2712899" cy="4547399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dirty="0">
                <a:solidFill>
                  <a:schemeClr val="accent2"/>
                </a:solidFill>
                <a:latin typeface="Optima" panose="02000503060000020004" pitchFamily="2" charset="0"/>
                <a:cs typeface="+mn-cs"/>
              </a:rPr>
              <a:t>EH Theatre Technology Upgrades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endParaRPr lang="en-US" sz="1600" dirty="0">
              <a:solidFill>
                <a:schemeClr val="accent2"/>
              </a:solidFill>
              <a:latin typeface="Optima" panose="02000503060000020004" pitchFamily="2" charset="0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dirty="0">
                <a:solidFill>
                  <a:schemeClr val="accent2"/>
                </a:solidFill>
                <a:latin typeface="Optima" panose="02000503060000020004" pitchFamily="2" charset="0"/>
                <a:cs typeface="+mn-cs"/>
              </a:rPr>
              <a:t>Cybersecurity Improvement Project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endParaRPr lang="en-US" sz="1600" dirty="0">
              <a:solidFill>
                <a:schemeClr val="accent2"/>
              </a:solidFill>
              <a:latin typeface="Optima" panose="02000503060000020004" pitchFamily="2" charset="0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dirty="0">
                <a:solidFill>
                  <a:schemeClr val="accent2"/>
                </a:solidFill>
                <a:latin typeface="Optima" panose="02000503060000020004" pitchFamily="2" charset="0"/>
                <a:cs typeface="+mn-cs"/>
              </a:rPr>
              <a:t>5G Network Updates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endParaRPr lang="en-US" sz="1600" dirty="0">
              <a:solidFill>
                <a:schemeClr val="accent2"/>
              </a:solidFill>
              <a:latin typeface="Optima" panose="02000503060000020004" pitchFamily="2" charset="0"/>
              <a:cs typeface="+mn-cs"/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dirty="0">
                <a:solidFill>
                  <a:schemeClr val="accent2"/>
                </a:solidFill>
                <a:latin typeface="Optima" panose="02000503060000020004" pitchFamily="2" charset="0"/>
                <a:cs typeface="+mn-cs"/>
              </a:rPr>
              <a:t>Computer Lab and Classroom Technology Upgrades, to include Virtual Labs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endParaRPr lang="en-US" sz="1600" dirty="0">
              <a:solidFill>
                <a:schemeClr val="accent2"/>
              </a:solidFill>
              <a:latin typeface="Optima" panose="02000503060000020004" pitchFamily="2" charset="0"/>
              <a:cs typeface="+mn-cs"/>
            </a:endParaRPr>
          </a:p>
        </p:txBody>
      </p:sp>
      <p:pic>
        <p:nvPicPr>
          <p:cNvPr id="6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387F2BC-232E-8455-4A62-0E28F71F4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374" y="905813"/>
            <a:ext cx="3435015" cy="2579902"/>
          </a:xfrm>
          <a:prstGeom prst="rect">
            <a:avLst/>
          </a:prstGeom>
          <a:ln>
            <a:solidFill>
              <a:srgbClr val="4D434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D9EBA01-BF9B-5C09-348D-36FD9027B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574" y="3276600"/>
            <a:ext cx="3324726" cy="2499691"/>
          </a:xfrm>
          <a:prstGeom prst="rect">
            <a:avLst/>
          </a:prstGeom>
          <a:ln>
            <a:solidFill>
              <a:srgbClr val="4D434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097CA33-F0CB-26E3-86B5-AA8F15E2E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103" y="1081709"/>
            <a:ext cx="3525252" cy="2638926"/>
          </a:xfrm>
          <a:prstGeom prst="rect">
            <a:avLst/>
          </a:prstGeom>
          <a:ln>
            <a:solidFill>
              <a:schemeClr val="accent6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A group of people playing video games&#10;&#10;Description automatically generated">
            <a:extLst>
              <a:ext uri="{FF2B5EF4-FFF2-40B4-BE49-F238E27FC236}">
                <a16:creationId xmlns:a16="http://schemas.microsoft.com/office/drawing/2014/main" id="{DF88C3AA-C432-DE18-D5D4-C3173310C5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3" t="529" r="8830" b="-529"/>
          <a:stretch/>
        </p:blipFill>
        <p:spPr>
          <a:xfrm>
            <a:off x="7443986" y="4252407"/>
            <a:ext cx="3885486" cy="1986414"/>
          </a:xfrm>
          <a:prstGeom prst="rect">
            <a:avLst/>
          </a:prstGeom>
          <a:ln>
            <a:solidFill>
              <a:schemeClr val="accent6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1E866CC7-681E-5DE7-582C-4C40B0FFA580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Technology improvements</a:t>
            </a:r>
          </a:p>
        </p:txBody>
      </p:sp>
    </p:spTree>
    <p:extLst>
      <p:ext uri="{BB962C8B-B14F-4D97-AF65-F5344CB8AC3E}">
        <p14:creationId xmlns:p14="http://schemas.microsoft.com/office/powerpoint/2010/main" val="3879788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29B96AA-993A-0626-939C-E2E2C954B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26D365-46E9-F3D0-D743-A3AD6460AA54}"/>
              </a:ext>
            </a:extLst>
          </p:cNvPr>
          <p:cNvSpPr txBox="1"/>
          <p:nvPr/>
        </p:nvSpPr>
        <p:spPr>
          <a:xfrm>
            <a:off x="304800" y="1777266"/>
            <a:ext cx="7391400" cy="3303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kern="1200" dirty="0">
                <a:latin typeface="Optima"/>
              </a:rPr>
              <a:t>FY 2024</a:t>
            </a:r>
            <a:r>
              <a:rPr lang="en-US" sz="1600" b="1" dirty="0">
                <a:latin typeface="Optima"/>
              </a:rPr>
              <a:t> Campus Improvements</a:t>
            </a:r>
            <a:r>
              <a:rPr lang="en-US" sz="1600" b="1" kern="1200" dirty="0">
                <a:latin typeface="Optima"/>
              </a:rPr>
              <a:t> </a:t>
            </a:r>
            <a:r>
              <a:rPr lang="en-US" sz="1600" b="1" dirty="0">
                <a:latin typeface="Optima"/>
              </a:rPr>
              <a:t>Request of </a:t>
            </a:r>
            <a:r>
              <a:rPr lang="en-US" sz="1600" b="1" kern="1200" dirty="0">
                <a:latin typeface="Optima"/>
              </a:rPr>
              <a:t>$25.8 MM:</a:t>
            </a:r>
            <a:endParaRPr lang="en-US" sz="1600" b="1" kern="1200" dirty="0">
              <a:latin typeface="Optima" panose="02000503060000020004" pitchFamily="2" charset="0"/>
            </a:endParaRP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dirty="0">
                <a:solidFill>
                  <a:schemeClr val="accent2"/>
                </a:solidFill>
                <a:latin typeface="Optima" panose="02000503060000020004" pitchFamily="2" charset="0"/>
              </a:rPr>
              <a:t>Renovation of Hope House: $500K</a:t>
            </a: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dirty="0">
                <a:solidFill>
                  <a:schemeClr val="accent2"/>
                </a:solidFill>
                <a:latin typeface="Optima" panose="02000503060000020004" pitchFamily="2" charset="0"/>
              </a:rPr>
              <a:t>Interdisciplinary Rehabilitation Research Center Old Dover Library: $2.5MM </a:t>
            </a: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kern="1200" dirty="0">
                <a:solidFill>
                  <a:schemeClr val="accent2"/>
                </a:solidFill>
                <a:latin typeface="Optima" panose="02000503060000020004" pitchFamily="2" charset="0"/>
              </a:rPr>
              <a:t>Deferred Maintenance: $10MM</a:t>
            </a: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kern="1200" dirty="0">
                <a:solidFill>
                  <a:schemeClr val="accent2"/>
                </a:solidFill>
                <a:latin typeface="Optima" panose="02000503060000020004" pitchFamily="2" charset="0"/>
              </a:rPr>
              <a:t>Aviation Hangar Renovation Project: $5MM</a:t>
            </a: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dirty="0">
                <a:solidFill>
                  <a:schemeClr val="accent2"/>
                </a:solidFill>
                <a:latin typeface="Optima" panose="02000503060000020004" pitchFamily="2" charset="0"/>
              </a:rPr>
              <a:t>Athletics Transformation: $5MM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dirty="0">
                <a:solidFill>
                  <a:schemeClr val="accent2"/>
                </a:solidFill>
                <a:latin typeface="Optima" panose="02000503060000020004" pitchFamily="2" charset="0"/>
              </a:rPr>
              <a:t>Infrastructure Upgrade, Phase II: Wired, and Wireless Networking: $2.8MM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endParaRPr lang="en-US" sz="1600" dirty="0">
              <a:solidFill>
                <a:schemeClr val="accent2"/>
              </a:solidFill>
              <a:latin typeface="Optima" panose="02000503060000020004" pitchFamily="2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F894633C-F286-C6BF-9374-2EB0743A92D7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we need to keep improving and growing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C7FC73F8-9434-4814-B1D4-678340737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940" y="1643728"/>
            <a:ext cx="4352260" cy="3570544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55565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"/>
          <p:cNvGrpSpPr/>
          <p:nvPr/>
        </p:nvGrpSpPr>
        <p:grpSpPr>
          <a:xfrm>
            <a:off x="633239" y="744352"/>
            <a:ext cx="10789688" cy="5530629"/>
            <a:chOff x="-600700" y="-1"/>
            <a:chExt cx="19522401" cy="10455330"/>
          </a:xfrm>
        </p:grpSpPr>
        <p:pic>
          <p:nvPicPr>
            <p:cNvPr id="26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5630" y="3533107"/>
              <a:ext cx="2485129" cy="2485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35611" y="5313916"/>
              <a:ext cx="2926929" cy="1336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0467" y="7970200"/>
              <a:ext cx="2485129" cy="2485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3675" y="7020342"/>
              <a:ext cx="4367229" cy="889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Image" descr="Image"/>
            <p:cNvPicPr>
              <a:picLocks noChangeAspect="1"/>
            </p:cNvPicPr>
            <p:nvPr/>
          </p:nvPicPr>
          <p:blipFill>
            <a:blip r:embed="rId6"/>
            <a:srcRect t="29898" b="29898"/>
            <a:stretch>
              <a:fillRect/>
            </a:stretch>
          </p:blipFill>
          <p:spPr>
            <a:xfrm>
              <a:off x="-598941" y="6857560"/>
              <a:ext cx="5648368" cy="12716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600700" y="2998029"/>
              <a:ext cx="3004242" cy="1682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600700" y="242314"/>
              <a:ext cx="2122206" cy="2122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07324" y="328291"/>
              <a:ext cx="4837715" cy="12716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10"/>
            <a:srcRect t="35428" b="31027"/>
            <a:stretch>
              <a:fillRect/>
            </a:stretch>
          </p:blipFill>
          <p:spPr>
            <a:xfrm>
              <a:off x="2656080" y="5656992"/>
              <a:ext cx="5288390" cy="993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" descr="Image"/>
            <p:cNvPicPr>
              <a:picLocks noChangeAspect="1"/>
            </p:cNvPicPr>
            <p:nvPr/>
          </p:nvPicPr>
          <p:blipFill>
            <a:blip r:embed="rId11"/>
            <a:srcRect b="9935"/>
            <a:stretch>
              <a:fillRect/>
            </a:stretch>
          </p:blipFill>
          <p:spPr>
            <a:xfrm>
              <a:off x="12077320" y="-1"/>
              <a:ext cx="2784051" cy="2656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Image" descr="Imag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311324" y="388823"/>
              <a:ext cx="3302459" cy="18555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13"/>
            <a:srcRect t="26930" b="20714"/>
            <a:stretch>
              <a:fillRect/>
            </a:stretch>
          </p:blipFill>
          <p:spPr>
            <a:xfrm>
              <a:off x="8009232" y="5236569"/>
              <a:ext cx="5288390" cy="14468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Image" descr="Imag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791094" y="8703769"/>
              <a:ext cx="3865753" cy="1446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Image" descr="Imag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436572" y="7826149"/>
              <a:ext cx="2485129" cy="2485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Image" descr="Image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33576" y="1974026"/>
              <a:ext cx="2631701" cy="1806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Image" descr="Image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00465" y="67857"/>
              <a:ext cx="3004242" cy="2043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Image" descr="Image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615001" y="2643039"/>
              <a:ext cx="2485128" cy="2485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Image" descr="Imag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672254" y="2598906"/>
              <a:ext cx="2884742" cy="2160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Image" descr="Image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621082" y="8089748"/>
              <a:ext cx="2922081" cy="2160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Image" descr="Image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645039" y="8197104"/>
              <a:ext cx="1756249" cy="2043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itle 4">
            <a:extLst>
              <a:ext uri="{FF2B5EF4-FFF2-40B4-BE49-F238E27FC236}">
                <a16:creationId xmlns:a16="http://schemas.microsoft.com/office/drawing/2014/main" id="{0E206B33-51FD-6EDC-CEA8-3C6BC863C0FA}"/>
              </a:ext>
            </a:extLst>
          </p:cNvPr>
          <p:cNvSpPr txBox="1">
            <a:spLocks/>
          </p:cNvSpPr>
          <p:nvPr/>
        </p:nvSpPr>
        <p:spPr>
          <a:xfrm>
            <a:off x="571212" y="147857"/>
            <a:ext cx="9608219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13"/>
            <a:r>
              <a:rPr lang="en-US" dirty="0"/>
              <a:t>Thank you to our partners who have infrastructure investments</a:t>
            </a:r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0C975F-9FE7-F217-A2F8-5CE0D4EC73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8FD487F-05E5-D986-D3D4-27D0B70FE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25" y="4125587"/>
            <a:ext cx="2643802" cy="5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trada Education Network - Crunchbase Company Profile &amp; Funding">
            <a:extLst>
              <a:ext uri="{FF2B5EF4-FFF2-40B4-BE49-F238E27FC236}">
                <a16:creationId xmlns:a16="http://schemas.microsoft.com/office/drawing/2014/main" id="{58239F09-6D34-83C2-D545-BAF725F8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513" y="1500417"/>
            <a:ext cx="2004783" cy="20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4">
            <a:extLst>
              <a:ext uri="{FF2B5EF4-FFF2-40B4-BE49-F238E27FC236}">
                <a16:creationId xmlns:a16="http://schemas.microsoft.com/office/drawing/2014/main" id="{3DE0773E-6AC7-042C-EF74-4162AA554A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1F55959-D508-E938-5243-611FE16AAAC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2" y="5251050"/>
            <a:ext cx="2171577" cy="907004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F78CBF76-AEDC-F09D-8E9A-8BB7CFA1929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180" y="3253305"/>
            <a:ext cx="2482850" cy="8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82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10BAA-C450-4D73-B25D-A176F03DB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" y="826476"/>
            <a:ext cx="5205046" cy="520504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3E63177-AE0B-C801-856A-DC27862D2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44" r="1" b="13765"/>
          <a:stretch/>
        </p:blipFill>
        <p:spPr>
          <a:xfrm>
            <a:off x="5822947" y="1532659"/>
            <a:ext cx="5880538" cy="3792681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6231A34-4B83-A6E6-6BF4-C333BF40A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body" idx="4294967295"/>
          </p:nvPr>
        </p:nvSpPr>
        <p:spPr>
          <a:xfrm>
            <a:off x="304800" y="533400"/>
            <a:ext cx="7924800" cy="55126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" sz="21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" sz="2100" b="1" dirty="0">
                <a:solidFill>
                  <a:srgbClr val="000000"/>
                </a:solidFill>
                <a:latin typeface="Optima ExtraBlack" panose="02000503060000020004" pitchFamily="2" charset="0"/>
                <a:ea typeface="Calibri"/>
                <a:cs typeface="Calibri"/>
                <a:sym typeface="Calibri"/>
              </a:rPr>
              <a:t>Action Items Completed</a:t>
            </a:r>
            <a:endParaRPr sz="2100" b="1" dirty="0">
              <a:solidFill>
                <a:srgbClr val="000000"/>
              </a:solidFill>
              <a:latin typeface="Optima ExtraBlack" panose="02000503060000020004" pitchFamily="2" charset="0"/>
              <a:ea typeface="Calibri"/>
              <a:cs typeface="Calibri"/>
              <a:sym typeface="Calibri"/>
            </a:endParaRPr>
          </a:p>
          <a:p>
            <a:pPr marL="608965" indent="-431165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Deputy Chief Joi Simmons was named Sexual Assault Awareness Officer.</a:t>
            </a:r>
            <a:endParaRPr dirty="0">
              <a:latin typeface="Optima" panose="02000503060000020004" pitchFamily="2" charset="0"/>
              <a:ea typeface="Inter Medium" pitchFamily="34" charset="-122"/>
              <a:cs typeface="+mn-cs"/>
            </a:endParaRPr>
          </a:p>
          <a:p>
            <a:pPr marL="608965" indent="-431165">
              <a:spcBef>
                <a:spcPts val="0"/>
              </a:spcBef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Increased overnight security presence on the Main Campus and DSU Downtown.</a:t>
            </a:r>
            <a:endParaRPr dirty="0">
              <a:latin typeface="Optima" panose="02000503060000020004" pitchFamily="2" charset="0"/>
              <a:ea typeface="Inter Medium" pitchFamily="34" charset="-122"/>
              <a:cs typeface="+mn-cs"/>
            </a:endParaRPr>
          </a:p>
          <a:p>
            <a:pPr marL="608965" indent="-431165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Implemented 24/7 escort service.  </a:t>
            </a:r>
            <a:endParaRPr dirty="0">
              <a:latin typeface="Optima" panose="02000503060000020004" pitchFamily="2" charset="0"/>
              <a:ea typeface="Inter Medium" pitchFamily="34" charset="-122"/>
              <a:cs typeface="+mn-cs"/>
            </a:endParaRPr>
          </a:p>
          <a:p>
            <a:pPr marL="608965" indent="-431165">
              <a:spcBef>
                <a:spcPts val="0"/>
              </a:spcBef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Reinstated 100% ID checks at the main gate after 5:00 PM.</a:t>
            </a:r>
            <a:endParaRPr dirty="0">
              <a:latin typeface="Optima" panose="02000503060000020004" pitchFamily="2" charset="0"/>
              <a:ea typeface="Inter Medium" pitchFamily="34" charset="-122"/>
              <a:cs typeface="+mn-cs"/>
            </a:endParaRPr>
          </a:p>
          <a:p>
            <a:pPr marL="608965" indent="-431165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Assessed and verified 90 plus percent of our 1000+ external lights on campus are operational.</a:t>
            </a:r>
            <a:endParaRPr dirty="0">
              <a:latin typeface="Optima" panose="02000503060000020004" pitchFamily="2" charset="0"/>
              <a:ea typeface="Inter Medium" pitchFamily="34" charset="-122"/>
              <a:cs typeface="+mn-cs"/>
            </a:endParaRPr>
          </a:p>
          <a:p>
            <a:pPr marL="608965" indent="-431165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Assessed and verified 100% of all residence hall external doors are operational. </a:t>
            </a:r>
            <a:endParaRPr dirty="0">
              <a:latin typeface="Optima" panose="02000503060000020004" pitchFamily="2" charset="0"/>
              <a:ea typeface="Inter Medium" pitchFamily="34" charset="-122"/>
              <a:cs typeface="+mn-cs"/>
            </a:endParaRPr>
          </a:p>
          <a:p>
            <a:pPr marL="608965" indent="-431165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Extended hours of campus counseling center (M-F 8:30 am – 7:00 PM, Sat. 9:00 am -12:00 pm) and health center (M-F 8:30 am – 7:00 pm).</a:t>
            </a:r>
            <a:endParaRPr dirty="0">
              <a:latin typeface="Optima" panose="02000503060000020004" pitchFamily="2" charset="0"/>
              <a:ea typeface="Inter Medium" pitchFamily="34" charset="-122"/>
              <a:cs typeface="+mn-cs"/>
            </a:endParaRPr>
          </a:p>
          <a:p>
            <a:pPr marL="608965" indent="-431165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Added virtual health services and behavioral health talk therapy through </a:t>
            </a:r>
            <a:r>
              <a:rPr lang="en" dirty="0" err="1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ChristianaCare</a:t>
            </a: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 - </a:t>
            </a:r>
            <a:r>
              <a:rPr lang="en" dirty="0" err="1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GoHealth</a:t>
            </a: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 Urgent Care.</a:t>
            </a:r>
            <a:endParaRPr dirty="0">
              <a:latin typeface="Optima" panose="02000503060000020004" pitchFamily="2" charset="0"/>
              <a:ea typeface="Inter Medium" pitchFamily="34" charset="-122"/>
              <a:cs typeface="+mn-cs"/>
            </a:endParaRPr>
          </a:p>
          <a:p>
            <a:pPr marL="608965" indent="-431165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Established Safe Space Coalition.</a:t>
            </a:r>
          </a:p>
          <a:p>
            <a:pPr marL="608965" indent="-431165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Secured </a:t>
            </a:r>
            <a:r>
              <a:rPr lang="en-US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a </a:t>
            </a:r>
            <a:r>
              <a:rPr lang="en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$300k grant to support th</a:t>
            </a:r>
            <a:r>
              <a:rPr lang="en-US" dirty="0">
                <a:latin typeface="Optima" panose="02000503060000020004" pitchFamily="2" charset="0"/>
                <a:ea typeface="Inter Medium" pitchFamily="34" charset="-122"/>
                <a:cs typeface="+mn-cs"/>
                <a:sym typeface="Calibri"/>
              </a:rPr>
              <a:t>e establishment of the Safe Space Coalition (National Organization of Sisters of Color Ending Sexual Assault).</a:t>
            </a:r>
            <a:endParaRPr lang="en-US" dirty="0">
              <a:latin typeface="Optima" panose="02000503060000020004" pitchFamily="2" charset="0"/>
              <a:ea typeface="Inter Medium" pitchFamily="34" charset="-122"/>
              <a:cs typeface="+mn-cs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836FB1-2EA1-AFC7-8DAB-756E9CEF4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CD58FF-F8CD-A27F-0F89-809F899A9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781300"/>
            <a:ext cx="3632752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06067" y="1747877"/>
            <a:ext cx="11519875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 algn="ctr">
              <a:lnSpc>
                <a:spcPct val="115000"/>
              </a:lnSpc>
              <a:buClr>
                <a:schemeClr val="tx1"/>
              </a:buClr>
              <a:buNone/>
            </a:pPr>
            <a:r>
              <a:rPr lang="en" sz="33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BFDC24-728F-4C73-905E-DE06238F250C}"/>
              </a:ext>
            </a:extLst>
          </p:cNvPr>
          <p:cNvSpPr/>
          <p:nvPr/>
        </p:nvSpPr>
        <p:spPr>
          <a:xfrm>
            <a:off x="660937" y="1341601"/>
            <a:ext cx="6176865" cy="41747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buClr>
                <a:schemeClr val="tx1"/>
              </a:buClr>
            </a:pPr>
            <a:r>
              <a:rPr lang="en-US" sz="2100" b="1" dirty="0">
                <a:solidFill>
                  <a:srgbClr val="000000"/>
                </a:solidFill>
                <a:latin typeface="Optima ExtraBlack" panose="02000503060000020004" pitchFamily="2" charset="0"/>
                <a:ea typeface="Calibri"/>
                <a:cs typeface="Calibri"/>
                <a:sym typeface="Calibri"/>
              </a:rPr>
              <a:t>Action Items Underway</a:t>
            </a:r>
            <a:r>
              <a:rPr lang="en-US" sz="2400" b="1" dirty="0">
                <a:solidFill>
                  <a:srgbClr val="000000"/>
                </a:solidFill>
                <a:latin typeface="Optima ExtraBlack" panose="02000503060000020004" pitchFamily="2" charset="0"/>
                <a:ea typeface="Calibri"/>
                <a:cs typeface="Calibri"/>
                <a:sym typeface="Calibri"/>
              </a:rPr>
              <a:t> </a:t>
            </a:r>
            <a:endParaRPr lang="en-US" sz="2400" b="1" dirty="0">
              <a:latin typeface="Optima ExtraBlack" panose="02000503060000020004" pitchFamily="2" charset="0"/>
            </a:endParaRPr>
          </a:p>
          <a:p>
            <a:pPr marL="608965" indent="-431165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-US" sz="1600" dirty="0">
                <a:latin typeface="Optima" panose="02000503060000020004" pitchFamily="2" charset="0"/>
                <a:ea typeface="Inter Medium" pitchFamily="34" charset="-122"/>
                <a:sym typeface="Calibri"/>
              </a:rPr>
              <a:t>Enhancing camera utilization across campus (500+ external cameras are operational).</a:t>
            </a:r>
            <a:endParaRPr lang="en-US" sz="1600" dirty="0">
              <a:latin typeface="Optima" panose="02000503060000020004" pitchFamily="2" charset="0"/>
              <a:ea typeface="Inter Medium" pitchFamily="34" charset="-122"/>
            </a:endParaRPr>
          </a:p>
          <a:p>
            <a:pPr marL="608965" indent="-431165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-US" sz="1600" dirty="0">
                <a:latin typeface="Optima" panose="02000503060000020004" pitchFamily="2" charset="0"/>
                <a:ea typeface="Inter Medium" pitchFamily="34" charset="-122"/>
                <a:sym typeface="Calibri"/>
              </a:rPr>
              <a:t>Providing Body Cameras to all Uniform Police Officers. </a:t>
            </a:r>
            <a:endParaRPr lang="en-US" sz="1600" dirty="0">
              <a:latin typeface="Optima" panose="02000503060000020004" pitchFamily="2" charset="0"/>
              <a:ea typeface="Inter Medium" pitchFamily="34" charset="-122"/>
            </a:endParaRPr>
          </a:p>
          <a:p>
            <a:pPr marL="608965" indent="-431165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-US" sz="1600" dirty="0">
                <a:latin typeface="Optima" panose="02000503060000020004" pitchFamily="2" charset="0"/>
                <a:ea typeface="Inter Medium" pitchFamily="34" charset="-122"/>
                <a:sym typeface="Calibri"/>
              </a:rPr>
              <a:t>Confirming that all emergency blue lights have been assessed; replacements and repairs will be complete within 90-120 days.</a:t>
            </a:r>
            <a:endParaRPr lang="en-US" sz="1600" dirty="0">
              <a:latin typeface="Optima" panose="02000503060000020004" pitchFamily="2" charset="0"/>
              <a:ea typeface="Inter Medium" pitchFamily="34" charset="-122"/>
            </a:endParaRPr>
          </a:p>
          <a:p>
            <a:pPr marL="608965" indent="-431165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-US" sz="1600" dirty="0">
                <a:latin typeface="Optima" panose="02000503060000020004" pitchFamily="2" charset="0"/>
                <a:ea typeface="Inter Medium" pitchFamily="34" charset="-122"/>
                <a:sym typeface="Calibri"/>
              </a:rPr>
              <a:t>Providing University-wide sensitivity training.</a:t>
            </a:r>
            <a:endParaRPr lang="en-US" sz="1600" dirty="0">
              <a:latin typeface="Optima" panose="02000503060000020004" pitchFamily="2" charset="0"/>
              <a:ea typeface="Inter Medium" pitchFamily="34" charset="-122"/>
            </a:endParaRPr>
          </a:p>
          <a:p>
            <a:pPr marL="608965" indent="-431165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-US" sz="1600" dirty="0">
                <a:latin typeface="Optima" panose="02000503060000020004" pitchFamily="2" charset="0"/>
                <a:ea typeface="Inter Medium" pitchFamily="34" charset="-122"/>
                <a:sym typeface="Calibri"/>
              </a:rPr>
              <a:t>Establishing a Center for Safety &amp; Well-being.</a:t>
            </a:r>
          </a:p>
          <a:p>
            <a:pPr marL="608965" indent="-431165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ts val="1500"/>
              <a:buFont typeface="Wingdings" pitchFamily="2" charset="2"/>
              <a:buChar char="ü"/>
            </a:pPr>
            <a:r>
              <a:rPr lang="en-US" sz="1600" dirty="0">
                <a:latin typeface="Optima" panose="02000503060000020004" pitchFamily="2" charset="0"/>
                <a:ea typeface="Inter Medium" pitchFamily="34" charset="-122"/>
                <a:sym typeface="Calibri"/>
              </a:rPr>
              <a:t>April 25, 2023 </a:t>
            </a:r>
            <a:r>
              <a:rPr lang="en-US" sz="1600" dirty="0">
                <a:latin typeface="Optima" panose="02000503060000020004" pitchFamily="2" charset="0"/>
                <a:ea typeface="Inter Medium" pitchFamily="34" charset="-122"/>
              </a:rPr>
              <a:t>Sexual Assault Awareness &amp; Violence Prevention Conference. Free of charge and open to the public.</a:t>
            </a:r>
          </a:p>
          <a:p>
            <a:pPr marL="1066165" indent="-457200" algn="just">
              <a:lnSpc>
                <a:spcPct val="125000"/>
              </a:lnSpc>
              <a:spcAft>
                <a:spcPts val="1600"/>
              </a:spcAft>
              <a:buClr>
                <a:schemeClr val="tx1"/>
              </a:buClr>
              <a:buFont typeface="Wingdings" pitchFamily="2" charset="2"/>
              <a:buChar char="§"/>
            </a:pPr>
            <a:endParaRPr lang="en-US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E9588D5-1639-0C59-2630-E241A9D59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98F08F-7E1E-5D85-CEBB-B371223E363D}"/>
              </a:ext>
            </a:extLst>
          </p:cNvPr>
          <p:cNvSpPr/>
          <p:nvPr/>
        </p:nvSpPr>
        <p:spPr>
          <a:xfrm>
            <a:off x="8001000" y="3657600"/>
            <a:ext cx="3048000" cy="457200"/>
          </a:xfrm>
          <a:prstGeom prst="rect">
            <a:avLst/>
          </a:prstGeom>
          <a:solidFill>
            <a:srgbClr val="FFFFFF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bg1"/>
                </a:solidFill>
              </a:rPr>
              <a:t>UNIVERSITY INITIATIVES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0D495A8-ADA8-7C88-B23F-8488D775A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11" y="2433829"/>
            <a:ext cx="4547152" cy="16214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10"/>
          <p:cNvSpPr/>
          <p:nvPr/>
        </p:nvSpPr>
        <p:spPr>
          <a:xfrm>
            <a:off x="291844" y="1117041"/>
            <a:ext cx="4030142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buFont typeface="Wingdings"/>
              <a:buChar char="§"/>
            </a:pPr>
            <a:r>
              <a:rPr lang="en-US" sz="1600" dirty="0">
                <a:latin typeface="Optima" panose="02000503060000020004" pitchFamily="2" charset="0"/>
                <a:ea typeface="Inter Medium" pitchFamily="34" charset="-122"/>
                <a:cs typeface="Inter Medium" pitchFamily="34" charset="-120"/>
              </a:rPr>
              <a:t>HBCUs represent just 3% of all higher education institutions in the United States.</a:t>
            </a:r>
          </a:p>
          <a:p>
            <a:pPr marL="285750" indent="-285750">
              <a:buFont typeface="Wingdings"/>
              <a:buChar char="§"/>
            </a:pPr>
            <a:endParaRPr lang="en-US" sz="1600" dirty="0">
              <a:latin typeface="Optima"/>
              <a:ea typeface="Inter Medium"/>
              <a:cs typeface="+mn-lt"/>
            </a:endParaRPr>
          </a:p>
          <a:p>
            <a:pPr marL="285750" indent="-285750">
              <a:buFont typeface="Wingdings"/>
              <a:buChar char="§"/>
            </a:pPr>
            <a:r>
              <a:rPr lang="en-US" sz="1600" dirty="0">
                <a:latin typeface="Optima"/>
                <a:ea typeface="Inter Medium"/>
                <a:cs typeface="+mn-lt"/>
              </a:rPr>
              <a:t>Nearly 20% of Black graduates in the United States. </a:t>
            </a:r>
          </a:p>
          <a:p>
            <a:pPr marL="285750" indent="-285750">
              <a:buFont typeface="Wingdings"/>
              <a:buChar char="§"/>
            </a:pPr>
            <a:endParaRPr lang="en-US" sz="1600" dirty="0">
              <a:latin typeface="Optima"/>
              <a:ea typeface="Inter Medium"/>
              <a:cs typeface="+mn-lt"/>
            </a:endParaRPr>
          </a:p>
          <a:p>
            <a:pPr marL="285750" indent="-285750">
              <a:buFont typeface="Wingdings"/>
              <a:buChar char="§"/>
            </a:pPr>
            <a:r>
              <a:rPr lang="en-US" sz="1600" dirty="0">
                <a:latin typeface="Optima" panose="02000503060000020004" pitchFamily="2" charset="0"/>
                <a:ea typeface="Inter Medium" pitchFamily="34" charset="-122"/>
              </a:rPr>
              <a:t>HBCUs have graduated 40% of all Black engineers; 40% of all Black US Congress members; 50% of all Black lawyers; and 80% of all Black judges.</a:t>
            </a:r>
          </a:p>
          <a:p>
            <a:pPr marL="285750" indent="-285750">
              <a:buFont typeface="Wingdings"/>
              <a:buChar char="§"/>
            </a:pPr>
            <a:endParaRPr lang="en-US" sz="1600" dirty="0">
              <a:ea typeface="+mn-lt"/>
              <a:cs typeface="+mn-lt"/>
            </a:endParaRPr>
          </a:p>
          <a:p>
            <a:pPr marL="285750" indent="-285750">
              <a:buFont typeface="Wingdings"/>
              <a:buChar char="§"/>
            </a:pPr>
            <a:r>
              <a:rPr lang="en-US" sz="1600" dirty="0">
                <a:latin typeface="Optima" panose="02000503060000020004" pitchFamily="2" charset="0"/>
                <a:ea typeface="Inter Medium" pitchFamily="34" charset="-122"/>
              </a:rPr>
              <a:t>HBCUs also supply more Black applicants to medical schools than non-HBCU institutions.</a:t>
            </a:r>
          </a:p>
          <a:p>
            <a:endParaRPr lang="en-US" sz="1600" dirty="0">
              <a:latin typeface="Arial"/>
              <a:ea typeface="Inter Medium"/>
              <a:cs typeface="+mn-lt"/>
            </a:endParaRPr>
          </a:p>
          <a:p>
            <a:pPr marL="285750" indent="-285750">
              <a:buFont typeface="Wingdings"/>
              <a:buChar char="§"/>
            </a:pPr>
            <a:r>
              <a:rPr lang="en-US" sz="1600" dirty="0">
                <a:latin typeface="Optima" panose="02000503060000020004" pitchFamily="2" charset="0"/>
                <a:ea typeface="Inter Medium" pitchFamily="34" charset="-122"/>
              </a:rPr>
              <a:t>Delaware State University is now the #1 choice for students of color in Delaware.</a:t>
            </a:r>
          </a:p>
          <a:p>
            <a:endParaRPr lang="en-US" sz="1600" dirty="0">
              <a:solidFill>
                <a:schemeClr val="accent2"/>
              </a:solidFill>
              <a:latin typeface="Arial"/>
              <a:ea typeface="Inter Medium"/>
              <a:cs typeface="+mn-lt"/>
            </a:endParaRPr>
          </a:p>
          <a:p>
            <a:pPr marL="285750" indent="-285750">
              <a:buFont typeface="Wingdings"/>
              <a:buChar char="§"/>
            </a:pPr>
            <a:endParaRPr lang="en-US" sz="1600" dirty="0">
              <a:solidFill>
                <a:schemeClr val="accent2"/>
              </a:solidFill>
              <a:latin typeface="Arial"/>
              <a:ea typeface="Inter Medium"/>
              <a:cs typeface="+mn-lt"/>
            </a:endParaRPr>
          </a:p>
          <a:p>
            <a:pPr marL="285750" indent="-285750">
              <a:buFont typeface="Wingdings"/>
              <a:buChar char="§"/>
            </a:pPr>
            <a:endParaRPr lang="en-US" sz="1600" dirty="0">
              <a:solidFill>
                <a:schemeClr val="accent2"/>
              </a:solidFill>
              <a:latin typeface="Optima"/>
              <a:ea typeface="Inter Medium"/>
              <a:cs typeface="+mn-lt"/>
            </a:endParaRPr>
          </a:p>
        </p:txBody>
      </p:sp>
      <p:sp>
        <p:nvSpPr>
          <p:cNvPr id="13" name="Object12"/>
          <p:cNvSpPr/>
          <p:nvPr/>
        </p:nvSpPr>
        <p:spPr>
          <a:xfrm>
            <a:off x="291844" y="5083446"/>
            <a:ext cx="4014902" cy="968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28600" indent="-2286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2"/>
              </a:solidFill>
              <a:latin typeface="Optima" panose="02000503060000020004" pitchFamily="2" charset="0"/>
              <a:ea typeface="Inter Medium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1ABFC108-1778-3445-B7B9-7B4006A2D9A2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community of historically Black colleges &amp; universities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131596-3681-35A9-A402-AFEF7B303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A266559-C35A-762E-F882-9A42BEFEC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135" y="1140258"/>
            <a:ext cx="6748129" cy="45774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Highlighted HBCUs are public institutions."/>
          <p:cNvSpPr txBox="1"/>
          <p:nvPr/>
        </p:nvSpPr>
        <p:spPr>
          <a:xfrm>
            <a:off x="1350535" y="5592408"/>
            <a:ext cx="334546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57200">
              <a:defRPr i="1">
                <a:solidFill>
                  <a:srgbClr val="4497C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200" b="1" i="0" dirty="0">
                <a:solidFill>
                  <a:srgbClr val="3DB8FF"/>
                </a:solidFill>
                <a:latin typeface="Optima" panose="02000503060000020004" pitchFamily="2" charset="0"/>
                <a:ea typeface="+mn-ea"/>
                <a:cs typeface="+mn-cs"/>
                <a:sym typeface="Helvetica Neue"/>
              </a:rPr>
              <a:t>Note: </a:t>
            </a:r>
            <a:r>
              <a:rPr sz="1200" b="1" i="0" dirty="0">
                <a:solidFill>
                  <a:srgbClr val="3DB8FF"/>
                </a:solidFill>
                <a:latin typeface="Optima" panose="02000503060000020004" pitchFamily="2" charset="0"/>
                <a:ea typeface="+mn-ea"/>
                <a:cs typeface="+mn-cs"/>
                <a:sym typeface="Helvetica Neue"/>
              </a:rPr>
              <a:t>Highlighted HBCUs are public institutions.</a:t>
            </a:r>
          </a:p>
        </p:txBody>
      </p:sp>
      <p:pic>
        <p:nvPicPr>
          <p:cNvPr id="68" name="USWNR.jpg" descr="USWN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933" y="932826"/>
            <a:ext cx="5298331" cy="499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… Requires Collaborative Planning and Measurable Goals …">
            <a:extLst>
              <a:ext uri="{FF2B5EF4-FFF2-40B4-BE49-F238E27FC236}">
                <a16:creationId xmlns:a16="http://schemas.microsoft.com/office/drawing/2014/main" id="{80BC8FD7-C05C-2166-0C66-906D0B082C22}"/>
              </a:ext>
            </a:extLst>
          </p:cNvPr>
          <p:cNvSpPr txBox="1"/>
          <p:nvPr/>
        </p:nvSpPr>
        <p:spPr>
          <a:xfrm>
            <a:off x="521546" y="175803"/>
            <a:ext cx="1114891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800" b="1">
                <a:solidFill>
                  <a:srgbClr val="000000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cs typeface="Calibri" panose="020F0502020204030204" pitchFamily="34" charset="0"/>
              </a:rPr>
              <a:t>U.S. News &amp; World Re</a:t>
            </a:r>
            <a:endParaRPr sz="24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FFCA1D2-68F3-EE86-4191-81078631A873}"/>
              </a:ext>
            </a:extLst>
          </p:cNvPr>
          <p:cNvSpPr/>
          <p:nvPr/>
        </p:nvSpPr>
        <p:spPr>
          <a:xfrm>
            <a:off x="11887200" y="6366386"/>
            <a:ext cx="135560" cy="235962"/>
          </a:xfrm>
          <a:prstGeom prst="rect">
            <a:avLst/>
          </a:prstGeom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/>
            <a:endParaRPr lang="en-US" sz="12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F4E6EE-6ABF-9795-7738-3065BA4A7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5" y="2277017"/>
            <a:ext cx="6309321" cy="3259335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FCF422B7-871C-5691-9341-143A1DB7CD1D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Building upon our solid foundation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86F9573-B1C0-C949-BBD4-A459AADDA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89B7ED-30CF-3713-0AA6-8ED49F86E4BD}"/>
              </a:ext>
            </a:extLst>
          </p:cNvPr>
          <p:cNvSpPr txBox="1"/>
          <p:nvPr/>
        </p:nvSpPr>
        <p:spPr>
          <a:xfrm>
            <a:off x="1066800" y="1676400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ECFBE7-8659-C221-8A94-D66A1BD06A1C}"/>
              </a:ext>
            </a:extLst>
          </p:cNvPr>
          <p:cNvSpPr txBox="1"/>
          <p:nvPr/>
        </p:nvSpPr>
        <p:spPr>
          <a:xfrm>
            <a:off x="356086" y="1651791"/>
            <a:ext cx="5334365" cy="37791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b="1" dirty="0">
                <a:latin typeface="Optima ExtraBlack" panose="02000503060000020004" pitchFamily="2" charset="0"/>
              </a:rPr>
              <a:t>U.S. News &amp; World Report HBCU Rankings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4310942-8B15-4AE5-AF2D-AF86331F54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4310942-8B15-4AE5-AF2D-AF86331F54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1AAE0E-D35B-630D-2B07-2E4B494AD16A}"/>
              </a:ext>
            </a:extLst>
          </p:cNvPr>
          <p:cNvSpPr txBox="1"/>
          <p:nvPr/>
        </p:nvSpPr>
        <p:spPr>
          <a:xfrm>
            <a:off x="3389947" y="5499734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en-US" sz="1600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AD8B2891-2D7B-DF2B-0713-F6C0FB4FC625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record-setting enrollment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7471BF3-35AA-FD88-6554-5E5B319D08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4693975"/>
              </p:ext>
            </p:extLst>
          </p:nvPr>
        </p:nvGraphicFramePr>
        <p:xfrm>
          <a:off x="381000" y="1163792"/>
          <a:ext cx="6426200" cy="430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CF121FB-85D1-65C0-EB05-CCED04561B03}"/>
              </a:ext>
            </a:extLst>
          </p:cNvPr>
          <p:cNvSpPr txBox="1"/>
          <p:nvPr/>
        </p:nvSpPr>
        <p:spPr>
          <a:xfrm>
            <a:off x="7205103" y="2454374"/>
            <a:ext cx="4464818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600" b="1" kern="1200" dirty="0">
                <a:latin typeface="Optima"/>
              </a:rPr>
              <a:t>HISTORIC 5-YEAR GROWTH: </a:t>
            </a:r>
            <a:r>
              <a:rPr lang="en-US" sz="1600" b="1" dirty="0">
                <a:latin typeface="Optima"/>
              </a:rPr>
              <a:t>2018-2022</a:t>
            </a:r>
            <a:endParaRPr lang="en-US" sz="1600" b="1" kern="1200" dirty="0">
              <a:latin typeface="Optima" panose="02000503060000020004" pitchFamily="2" charset="0"/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kern="1200" dirty="0">
                <a:solidFill>
                  <a:schemeClr val="accent2"/>
                </a:solidFill>
                <a:latin typeface="Optima"/>
              </a:rPr>
              <a:t>TOTAL ENROLLMENT: up 33%</a:t>
            </a:r>
            <a:r>
              <a:rPr lang="en-US" sz="1600" dirty="0">
                <a:solidFill>
                  <a:schemeClr val="accent2"/>
                </a:solidFill>
                <a:latin typeface="Optima"/>
              </a:rPr>
              <a:t> </a:t>
            </a:r>
            <a:endParaRPr lang="en-US" sz="1600" kern="1200" dirty="0">
              <a:solidFill>
                <a:schemeClr val="accent2"/>
              </a:solidFill>
              <a:latin typeface="Optima" panose="02000503060000020004" pitchFamily="2" charset="0"/>
            </a:endParaRP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kern="1200" dirty="0">
                <a:solidFill>
                  <a:schemeClr val="accent2"/>
                </a:solidFill>
                <a:latin typeface="Optima" panose="02000503060000020004" pitchFamily="2" charset="0"/>
              </a:rPr>
              <a:t>INSPIRE SCHOLARS: 2x growth   </a:t>
            </a: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kern="1200" dirty="0">
                <a:solidFill>
                  <a:schemeClr val="accent2"/>
                </a:solidFill>
                <a:latin typeface="Optima" panose="02000503060000020004" pitchFamily="2" charset="0"/>
              </a:rPr>
              <a:t>EARLY COLLEGE SCHOOL GRADUATES ENROLLED: 6x growth</a:t>
            </a:r>
            <a:endParaRPr lang="en-US" sz="1600" dirty="0">
              <a:solidFill>
                <a:schemeClr val="accent2"/>
              </a:solidFill>
              <a:latin typeface="Optima" panose="0200050306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9C5C55-8CF5-4BE5-BD3F-B6D3C8F57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81F35B-BA23-8030-1322-8598191091AF}"/>
              </a:ext>
            </a:extLst>
          </p:cNvPr>
          <p:cNvSpPr txBox="1"/>
          <p:nvPr/>
        </p:nvSpPr>
        <p:spPr>
          <a:xfrm>
            <a:off x="5875020" y="1017270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4313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11"/>
          <p:cNvSpPr txBox="1"/>
          <p:nvPr/>
        </p:nvSpPr>
        <p:spPr>
          <a:xfrm>
            <a:off x="5982691" y="6442028"/>
            <a:ext cx="51361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endParaRPr sz="900"/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A2E5EC4A-B1B9-8A66-396E-0561DA89F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04453"/>
            <a:ext cx="6920596" cy="5489137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A9B8B1D3-507E-A045-BF1F-24D7C377B464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More to come with REACH 2026 emphasizing the whole student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FA2FF-6075-B1DB-6127-C2D89CB83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pic>
        <p:nvPicPr>
          <p:cNvPr id="9" name="Picture 8" descr="A group of women in graduation gowns&#10;&#10;Description automatically generated with medium confidence">
            <a:extLst>
              <a:ext uri="{FF2B5EF4-FFF2-40B4-BE49-F238E27FC236}">
                <a16:creationId xmlns:a16="http://schemas.microsoft.com/office/drawing/2014/main" id="{F64754E5-2F45-B847-0C64-6B714CE25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06" y="1828800"/>
            <a:ext cx="467750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28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F01B31-D239-37E1-0E3B-36A805567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6274691"/>
            <a:ext cx="1193800" cy="444500"/>
          </a:xfrm>
          <a:prstGeom prst="rect">
            <a:avLst/>
          </a:prstGeom>
        </p:spPr>
      </p:pic>
      <p:sp>
        <p:nvSpPr>
          <p:cNvPr id="33" name="Title 4">
            <a:extLst>
              <a:ext uri="{FF2B5EF4-FFF2-40B4-BE49-F238E27FC236}">
                <a16:creationId xmlns:a16="http://schemas.microsoft.com/office/drawing/2014/main" id="{8CA23C65-65B2-EE36-843A-349747F71E5A}"/>
              </a:ext>
            </a:extLst>
          </p:cNvPr>
          <p:cNvSpPr txBox="1">
            <a:spLocks/>
          </p:cNvSpPr>
          <p:nvPr/>
        </p:nvSpPr>
        <p:spPr>
          <a:xfrm>
            <a:off x="554736" y="172212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 are seeing growth across key dimensions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5393832-B378-0B9D-E077-9EDBD2AAF7A1}"/>
              </a:ext>
            </a:extLst>
          </p:cNvPr>
          <p:cNvCxnSpPr>
            <a:cxnSpLocks/>
          </p:cNvCxnSpPr>
          <p:nvPr/>
        </p:nvCxnSpPr>
        <p:spPr>
          <a:xfrm>
            <a:off x="554736" y="1624307"/>
            <a:ext cx="11082528" cy="0"/>
          </a:xfrm>
          <a:prstGeom prst="line">
            <a:avLst/>
          </a:prstGeom>
          <a:ln w="12700" cap="flat">
            <a:solidFill>
              <a:schemeClr val="accent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E49B702-4BC8-AC5C-AB14-565CE5DD782D}"/>
              </a:ext>
            </a:extLst>
          </p:cNvPr>
          <p:cNvSpPr txBox="1"/>
          <p:nvPr/>
        </p:nvSpPr>
        <p:spPr>
          <a:xfrm>
            <a:off x="2458995" y="2780270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en-US" sz="1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300A62-332C-898C-412E-796D1FDDBC4A}"/>
              </a:ext>
            </a:extLst>
          </p:cNvPr>
          <p:cNvSpPr txBox="1">
            <a:spLocks/>
          </p:cNvSpPr>
          <p:nvPr/>
        </p:nvSpPr>
        <p:spPr>
          <a:xfrm>
            <a:off x="1676400" y="1750821"/>
            <a:ext cx="3276600" cy="851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6,218</a:t>
            </a:r>
          </a:p>
          <a:p>
            <a:pPr>
              <a:buNone/>
            </a:pPr>
            <a:r>
              <a:rPr lang="en-US" sz="1600" dirty="0">
                <a:latin typeface="Optima" panose="02000503060000020004" pitchFamily="2" charset="0"/>
              </a:rPr>
              <a:t>Current students as of Fall 2022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719DA3F-2003-0B4A-DB90-64750450C2D4}"/>
              </a:ext>
            </a:extLst>
          </p:cNvPr>
          <p:cNvSpPr txBox="1">
            <a:spLocks/>
          </p:cNvSpPr>
          <p:nvPr/>
        </p:nvSpPr>
        <p:spPr>
          <a:xfrm>
            <a:off x="554734" y="1295400"/>
            <a:ext cx="5084061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800" b="1" dirty="0">
                <a:solidFill>
                  <a:schemeClr val="accent2"/>
                </a:solidFill>
              </a:rPr>
              <a:t>Student enrollment metrics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772680-449D-3556-D874-E63547E6A50A}"/>
              </a:ext>
            </a:extLst>
          </p:cNvPr>
          <p:cNvSpPr txBox="1">
            <a:spLocks/>
          </p:cNvSpPr>
          <p:nvPr/>
        </p:nvSpPr>
        <p:spPr>
          <a:xfrm>
            <a:off x="6477003" y="1295400"/>
            <a:ext cx="5084061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800" b="1" dirty="0">
                <a:solidFill>
                  <a:schemeClr val="accent2"/>
                </a:solidFill>
              </a:rPr>
              <a:t>Operating metrics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3727207-58AF-7C19-8CD4-D6E541C274D7}"/>
              </a:ext>
            </a:extLst>
          </p:cNvPr>
          <p:cNvSpPr txBox="1">
            <a:spLocks/>
          </p:cNvSpPr>
          <p:nvPr/>
        </p:nvSpPr>
        <p:spPr>
          <a:xfrm>
            <a:off x="7641336" y="1750821"/>
            <a:ext cx="3788664" cy="851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8.3%</a:t>
            </a:r>
          </a:p>
          <a:p>
            <a:pPr algn="l">
              <a:buNone/>
            </a:pPr>
            <a:r>
              <a:rPr lang="en-US" sz="1600" dirty="0">
                <a:latin typeface="Optima" panose="02000503060000020004" pitchFamily="2" charset="0"/>
              </a:rPr>
              <a:t>Increase in operating revenue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99860D9-BB05-ED6B-9EC0-162245783813}"/>
              </a:ext>
            </a:extLst>
          </p:cNvPr>
          <p:cNvSpPr txBox="1">
            <a:spLocks/>
          </p:cNvSpPr>
          <p:nvPr/>
        </p:nvSpPr>
        <p:spPr>
          <a:xfrm>
            <a:off x="1697736" y="2783694"/>
            <a:ext cx="3788664" cy="1097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75%</a:t>
            </a:r>
          </a:p>
          <a:p>
            <a:pPr>
              <a:buNone/>
            </a:pPr>
            <a:r>
              <a:rPr lang="en-US" sz="1600" dirty="0">
                <a:latin typeface="Optima" panose="02000503060000020004" pitchFamily="2" charset="0"/>
              </a:rPr>
              <a:t>Wesley College students retained with 80% graduation rate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A04C2A0-E3C9-5958-785F-6BF20EC05C36}"/>
              </a:ext>
            </a:extLst>
          </p:cNvPr>
          <p:cNvSpPr txBox="1">
            <a:spLocks/>
          </p:cNvSpPr>
          <p:nvPr/>
        </p:nvSpPr>
        <p:spPr>
          <a:xfrm>
            <a:off x="1748418" y="4012880"/>
            <a:ext cx="4347582" cy="851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7</a:t>
            </a:r>
            <a:r>
              <a:rPr lang="en-US" sz="3600" b="1" baseline="30000" dirty="0">
                <a:solidFill>
                  <a:schemeClr val="accent2"/>
                </a:solidFill>
                <a:latin typeface="+mj-lt"/>
              </a:rPr>
              <a:t>th</a:t>
            </a:r>
            <a:r>
              <a:rPr lang="en-US" sz="3600" b="1" dirty="0">
                <a:solidFill>
                  <a:schemeClr val="accent2"/>
                </a:solidFill>
                <a:latin typeface="+mj-lt"/>
              </a:rPr>
              <a:t> &amp; 8</a:t>
            </a:r>
            <a:r>
              <a:rPr lang="en-US" sz="3600" b="1" baseline="30000" dirty="0">
                <a:solidFill>
                  <a:schemeClr val="accent2"/>
                </a:solidFill>
                <a:latin typeface="+mj-lt"/>
              </a:rPr>
              <a:t>th</a:t>
            </a:r>
            <a:r>
              <a:rPr lang="en-US" sz="3600" b="1" dirty="0">
                <a:solidFill>
                  <a:schemeClr val="accent2"/>
                </a:solidFill>
                <a:latin typeface="+mj-lt"/>
              </a:rPr>
              <a:t> graders</a:t>
            </a:r>
          </a:p>
          <a:p>
            <a:pPr>
              <a:buNone/>
            </a:pPr>
            <a:r>
              <a:rPr lang="en-US" sz="1600" dirty="0">
                <a:latin typeface="Optima" panose="02000503060000020004" pitchFamily="2" charset="0"/>
              </a:rPr>
              <a:t>Welcomed at Early College Middle School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A443BD2-8633-9621-B587-D7FDFB7B4CC2}"/>
              </a:ext>
            </a:extLst>
          </p:cNvPr>
          <p:cNvSpPr txBox="1">
            <a:spLocks/>
          </p:cNvSpPr>
          <p:nvPr/>
        </p:nvSpPr>
        <p:spPr>
          <a:xfrm>
            <a:off x="7717536" y="2777018"/>
            <a:ext cx="3788664" cy="1097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41%</a:t>
            </a:r>
          </a:p>
          <a:p>
            <a:pPr algn="l">
              <a:buNone/>
            </a:pPr>
            <a:r>
              <a:rPr lang="en-US" sz="1600" dirty="0">
                <a:latin typeface="Optima" panose="02000503060000020004" pitchFamily="2" charset="0"/>
              </a:rPr>
              <a:t>Increase in physical footprint and 10% reduction in carbon footprint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647E61F-051E-E41B-BDAE-C40099B2F5B5}"/>
              </a:ext>
            </a:extLst>
          </p:cNvPr>
          <p:cNvSpPr txBox="1">
            <a:spLocks/>
          </p:cNvSpPr>
          <p:nvPr/>
        </p:nvSpPr>
        <p:spPr>
          <a:xfrm>
            <a:off x="1732151" y="5222202"/>
            <a:ext cx="1397000" cy="728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33%</a:t>
            </a:r>
          </a:p>
          <a:p>
            <a:pPr>
              <a:buNone/>
            </a:pPr>
            <a:r>
              <a:rPr lang="en-US" sz="1600" dirty="0">
                <a:latin typeface="Optima" panose="02000503060000020004" pitchFamily="2" charset="0"/>
              </a:rPr>
              <a:t>Over five years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B4085C8-0689-95DB-CA28-D254188F7C7F}"/>
              </a:ext>
            </a:extLst>
          </p:cNvPr>
          <p:cNvSpPr txBox="1">
            <a:spLocks/>
          </p:cNvSpPr>
          <p:nvPr/>
        </p:nvSpPr>
        <p:spPr>
          <a:xfrm>
            <a:off x="4310833" y="5226177"/>
            <a:ext cx="1708967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10%</a:t>
            </a:r>
          </a:p>
          <a:p>
            <a:pPr>
              <a:buNone/>
            </a:pPr>
            <a:r>
              <a:rPr lang="en-US" sz="1600" dirty="0">
                <a:latin typeface="Optima" panose="02000503060000020004" pitchFamily="2" charset="0"/>
              </a:rPr>
              <a:t>Year-over-year from 5,649 in 2021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404CDC2-1898-51CF-F2BE-11B9ABCA86E8}"/>
              </a:ext>
            </a:extLst>
          </p:cNvPr>
          <p:cNvSpPr txBox="1">
            <a:spLocks/>
          </p:cNvSpPr>
          <p:nvPr/>
        </p:nvSpPr>
        <p:spPr>
          <a:xfrm>
            <a:off x="7696200" y="3916458"/>
            <a:ext cx="3276600" cy="851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7%</a:t>
            </a:r>
          </a:p>
          <a:p>
            <a:pPr>
              <a:buNone/>
            </a:pPr>
            <a:r>
              <a:rPr lang="en-US" sz="1600" dirty="0">
                <a:latin typeface="Optima" panose="02000503060000020004" pitchFamily="2" charset="0"/>
              </a:rPr>
              <a:t>Increase in total full-time employees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D6A5E0A-A97D-E4DB-9E37-75A4DB6FB5C0}"/>
              </a:ext>
            </a:extLst>
          </p:cNvPr>
          <p:cNvSpPr txBox="1">
            <a:spLocks/>
          </p:cNvSpPr>
          <p:nvPr/>
        </p:nvSpPr>
        <p:spPr>
          <a:xfrm>
            <a:off x="7620000" y="5275774"/>
            <a:ext cx="1371600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$18MM</a:t>
            </a:r>
          </a:p>
          <a:p>
            <a:pPr>
              <a:buNone/>
            </a:pPr>
            <a:r>
              <a:rPr lang="en-US" sz="1600" dirty="0">
                <a:latin typeface="Optima" panose="02000503060000020004" pitchFamily="2" charset="0"/>
              </a:rPr>
              <a:t>NIH research </a:t>
            </a:r>
          </a:p>
          <a:p>
            <a:pPr>
              <a:buNone/>
            </a:pPr>
            <a:r>
              <a:rPr lang="en-US" sz="1600" dirty="0">
                <a:latin typeface="Optima" panose="02000503060000020004" pitchFamily="2" charset="0"/>
              </a:rPr>
              <a:t>grant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AD85C89-7896-A1B8-8C96-783B161D758E}"/>
              </a:ext>
            </a:extLst>
          </p:cNvPr>
          <p:cNvSpPr txBox="1">
            <a:spLocks/>
          </p:cNvSpPr>
          <p:nvPr/>
        </p:nvSpPr>
        <p:spPr>
          <a:xfrm>
            <a:off x="10058400" y="5257800"/>
            <a:ext cx="1807521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$713MM</a:t>
            </a:r>
          </a:p>
          <a:p>
            <a:pPr>
              <a:buNone/>
            </a:pPr>
            <a:r>
              <a:rPr lang="en-US" sz="1600" dirty="0">
                <a:latin typeface="Optima" panose="02000503060000020004" pitchFamily="2" charset="0"/>
              </a:rPr>
              <a:t>Economic impact to state of Delaware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16498E-209E-BBD1-8641-E1D71451A243}"/>
              </a:ext>
            </a:extLst>
          </p:cNvPr>
          <p:cNvSpPr>
            <a:spLocks noChangeAspect="1"/>
          </p:cNvSpPr>
          <p:nvPr/>
        </p:nvSpPr>
        <p:spPr>
          <a:xfrm>
            <a:off x="6477000" y="2819400"/>
            <a:ext cx="1019810" cy="1019810"/>
          </a:xfrm>
          <a:prstGeom prst="ellipse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200" dirty="0" err="1">
              <a:solidFill>
                <a:schemeClr val="bg1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6E2B813-882C-6E5D-63DB-D0D22AFED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2105" y="2986677"/>
            <a:ext cx="609600" cy="6096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BDAE586-72DE-E37C-85BB-DDE499A68535}"/>
              </a:ext>
            </a:extLst>
          </p:cNvPr>
          <p:cNvSpPr>
            <a:spLocks noChangeAspect="1"/>
          </p:cNvSpPr>
          <p:nvPr/>
        </p:nvSpPr>
        <p:spPr>
          <a:xfrm>
            <a:off x="533400" y="1676400"/>
            <a:ext cx="1019810" cy="1019810"/>
          </a:xfrm>
          <a:prstGeom prst="ellipse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000" dirty="0" err="1">
              <a:solidFill>
                <a:schemeClr val="bg1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BD7A4B5-6C1B-054C-4C73-19650E033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505" y="1881505"/>
            <a:ext cx="609601" cy="609601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AF84660-BABA-7CDF-AF3F-D8A8CEB82F5E}"/>
              </a:ext>
            </a:extLst>
          </p:cNvPr>
          <p:cNvSpPr>
            <a:spLocks noChangeAspect="1"/>
          </p:cNvSpPr>
          <p:nvPr/>
        </p:nvSpPr>
        <p:spPr>
          <a:xfrm>
            <a:off x="533400" y="2819400"/>
            <a:ext cx="1019810" cy="1019810"/>
          </a:xfrm>
          <a:prstGeom prst="ellipse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000" dirty="0" err="1">
              <a:solidFill>
                <a:schemeClr val="bg1"/>
              </a:solidFill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3201D69-135B-162E-806F-1DED7195F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505" y="3024505"/>
            <a:ext cx="609601" cy="60960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997F763-249F-0E24-5AB0-89BD140F07C3}"/>
              </a:ext>
            </a:extLst>
          </p:cNvPr>
          <p:cNvSpPr>
            <a:spLocks noChangeAspect="1"/>
          </p:cNvSpPr>
          <p:nvPr/>
        </p:nvSpPr>
        <p:spPr>
          <a:xfrm>
            <a:off x="533400" y="3962400"/>
            <a:ext cx="1019810" cy="1019810"/>
          </a:xfrm>
          <a:prstGeom prst="ellipse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000" dirty="0" err="1">
              <a:solidFill>
                <a:schemeClr val="bg1"/>
              </a:solidFill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45FA6262-ACE8-7030-3EC4-662C3FB95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505" y="4167505"/>
            <a:ext cx="609601" cy="609601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8CBF143A-70D4-5243-B9CA-26C4C9841553}"/>
              </a:ext>
            </a:extLst>
          </p:cNvPr>
          <p:cNvSpPr>
            <a:spLocks noChangeAspect="1"/>
          </p:cNvSpPr>
          <p:nvPr/>
        </p:nvSpPr>
        <p:spPr>
          <a:xfrm>
            <a:off x="6477000" y="1676400"/>
            <a:ext cx="1019810" cy="1019810"/>
          </a:xfrm>
          <a:prstGeom prst="ellipse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200" dirty="0" err="1">
              <a:solidFill>
                <a:schemeClr val="bg1"/>
              </a:solidFill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5AB3F50-6E4E-8DB3-DFAC-82B747C2E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82105" y="1881505"/>
            <a:ext cx="609600" cy="6096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F4F19F9-FD93-49D8-59A6-E963052C967D}"/>
              </a:ext>
            </a:extLst>
          </p:cNvPr>
          <p:cNvSpPr>
            <a:spLocks noChangeAspect="1"/>
          </p:cNvSpPr>
          <p:nvPr/>
        </p:nvSpPr>
        <p:spPr>
          <a:xfrm>
            <a:off x="6477000" y="3962400"/>
            <a:ext cx="1019810" cy="1019810"/>
          </a:xfrm>
          <a:prstGeom prst="ellipse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200" dirty="0" err="1">
              <a:solidFill>
                <a:schemeClr val="bg1"/>
              </a:solidFill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56F17BA7-511E-DCD1-D890-89323722CE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82105" y="4129681"/>
            <a:ext cx="609601" cy="60960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A9229CF8-E292-9FF7-A447-F6E7588AED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81600"/>
            <a:ext cx="1028700" cy="9906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0A97F069-14E5-C5F5-544C-440E844DBB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181600"/>
            <a:ext cx="1028700" cy="99060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A9BB06B8-767B-D7CF-3A85-9731ED669839}"/>
              </a:ext>
            </a:extLst>
          </p:cNvPr>
          <p:cNvSpPr>
            <a:spLocks noChangeAspect="1"/>
          </p:cNvSpPr>
          <p:nvPr/>
        </p:nvSpPr>
        <p:spPr>
          <a:xfrm>
            <a:off x="6553200" y="5257800"/>
            <a:ext cx="838200" cy="838200"/>
          </a:xfrm>
          <a:prstGeom prst="ellipse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200" dirty="0" err="1">
              <a:solidFill>
                <a:schemeClr val="bg1"/>
              </a:solidFill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29A0391-4797-F440-9DDA-2BED37F4F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05600" y="5410200"/>
            <a:ext cx="533400" cy="53340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468D3D22-6876-9A7E-1022-09761326A603}"/>
              </a:ext>
            </a:extLst>
          </p:cNvPr>
          <p:cNvSpPr>
            <a:spLocks noChangeAspect="1"/>
          </p:cNvSpPr>
          <p:nvPr/>
        </p:nvSpPr>
        <p:spPr>
          <a:xfrm>
            <a:off x="9067800" y="5257800"/>
            <a:ext cx="838200" cy="838200"/>
          </a:xfrm>
          <a:prstGeom prst="ellipse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200" dirty="0" err="1">
              <a:solidFill>
                <a:schemeClr val="bg1"/>
              </a:solidFill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9F0A597E-EA84-3E4C-BD69-8F8D9C44C9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0200" y="54102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9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SCLIENT" val="True"/>
  <p:tag name="MTBTACCENT" val="Accent2ColorBoldText"/>
  <p:tag name="BLUEONEFOURTHTITLEFONTCOLORFIXED" val="true"/>
  <p:tag name="DARKLAYOUTNAMESCHANGEDTOCONTRAST" val="true"/>
  <p:tag name="ICONFILLBACKGROUND" val="Color [A=255, R=0, G=84, B=154]"/>
  <p:tag name="ICONFILLBACKGROUNDTHEME" val="Accent 2"/>
  <p:tag name="ICONENCLOSURE" val="True"/>
  <p:tag name="ICONLINEFILL" val="Color [A=255, R=255, G=255, B=255]"/>
  <p:tag name="ICONLINEFILLTHEME" val="Background 2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8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E3341"/>
      </a:accent1>
      <a:accent2>
        <a:srgbClr val="00549A"/>
      </a:accent2>
      <a:accent3>
        <a:srgbClr val="ED1C24"/>
      </a:accent3>
      <a:accent4>
        <a:srgbClr val="7BC7DD"/>
      </a:accent4>
      <a:accent5>
        <a:srgbClr val="555555"/>
      </a:accent5>
      <a:accent6>
        <a:srgbClr val="D0D2D4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E3341"/>
        </a:accent1>
        <a:accent2>
          <a:srgbClr val="00549A"/>
        </a:accent2>
        <a:accent3>
          <a:srgbClr val="ED1C24"/>
        </a:accent3>
        <a:accent4>
          <a:srgbClr val="7BC7DD"/>
        </a:accent4>
        <a:accent5>
          <a:srgbClr val="555555"/>
        </a:accent5>
        <a:accent6>
          <a:srgbClr val="D0D2D4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1259KO_OFF.potx" id="{0624C96B-C8D4-4B86-A6EA-CF8A15C26DB8}" vid="{2875E50D-7458-4300-AA1A-58482A8EF0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905CC921BD1946BAAD7D7A0D31EF58" ma:contentTypeVersion="13" ma:contentTypeDescription="Create a new document." ma:contentTypeScope="" ma:versionID="459d8c9fe374ba854ff3f03c65c56bb4">
  <xsd:schema xmlns:xsd="http://www.w3.org/2001/XMLSchema" xmlns:xs="http://www.w3.org/2001/XMLSchema" xmlns:p="http://schemas.microsoft.com/office/2006/metadata/properties" xmlns:ns3="465205e3-6a9e-49b8-bf01-7cebf57c7bb8" xmlns:ns4="0f3bae04-19be-4ee2-af0d-b8da835e7de5" targetNamespace="http://schemas.microsoft.com/office/2006/metadata/properties" ma:root="true" ma:fieldsID="aa37cb8421cc0752370fa28549f739fd" ns3:_="" ns4:_="">
    <xsd:import namespace="465205e3-6a9e-49b8-bf01-7cebf57c7bb8"/>
    <xsd:import namespace="0f3bae04-19be-4ee2-af0d-b8da835e7de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205e3-6a9e-49b8-bf01-7cebf57c7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bae04-19be-4ee2-af0d-b8da835e7de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F63C8E-FCE8-481A-9772-57D2703639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3E8060-80CE-459F-8547-D2E1BD4AC4B2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f3bae04-19be-4ee2-af0d-b8da835e7de5"/>
    <ds:schemaRef ds:uri="465205e3-6a9e-49b8-bf01-7cebf57c7bb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25FB7AB-7753-4183-A027-8581B21E00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5205e3-6a9e-49b8-bf01-7cebf57c7bb8"/>
    <ds:schemaRef ds:uri="0f3bae04-19be-4ee2-af0d-b8da835e7d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808</Words>
  <Application>Microsoft Office PowerPoint</Application>
  <PresentationFormat>Widescreen</PresentationFormat>
  <Paragraphs>137</Paragraphs>
  <Slides>19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Optima</vt:lpstr>
      <vt:lpstr>Optima ExtraBlack</vt:lpstr>
      <vt:lpstr>Proxima Nova</vt:lpstr>
      <vt:lpstr>Segoe UI</vt:lpstr>
      <vt:lpstr>Wingdings</vt:lpstr>
      <vt:lpstr>8_White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Finance Committee</dc:title>
  <dc:creator/>
  <cp:lastModifiedBy/>
  <cp:revision>873</cp:revision>
  <dcterms:created xsi:type="dcterms:W3CDTF">2012-08-24T00:53:15Z</dcterms:created>
  <dcterms:modified xsi:type="dcterms:W3CDTF">2023-03-24T12:00:55Z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0x0101003B905CC921BD1946BAAD7D7A0D31EF58</vt:lpwstr>
  </property>
</Properties>
</file>